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8"/>
  </p:notesMasterIdLst>
  <p:handoutMasterIdLst>
    <p:handoutMasterId r:id="rId29"/>
  </p:handoutMasterIdLst>
  <p:sldIdLst>
    <p:sldId id="265" r:id="rId5"/>
    <p:sldId id="310" r:id="rId6"/>
    <p:sldId id="311" r:id="rId7"/>
    <p:sldId id="313" r:id="rId8"/>
    <p:sldId id="323" r:id="rId9"/>
    <p:sldId id="312" r:id="rId10"/>
    <p:sldId id="314" r:id="rId11"/>
    <p:sldId id="315" r:id="rId12"/>
    <p:sldId id="316" r:id="rId13"/>
    <p:sldId id="317" r:id="rId14"/>
    <p:sldId id="326" r:id="rId15"/>
    <p:sldId id="325" r:id="rId16"/>
    <p:sldId id="318" r:id="rId17"/>
    <p:sldId id="319" r:id="rId18"/>
    <p:sldId id="321" r:id="rId19"/>
    <p:sldId id="322" r:id="rId20"/>
    <p:sldId id="337" r:id="rId21"/>
    <p:sldId id="324" r:id="rId22"/>
    <p:sldId id="333" r:id="rId23"/>
    <p:sldId id="335" r:id="rId24"/>
    <p:sldId id="334" r:id="rId25"/>
    <p:sldId id="336" r:id="rId26"/>
    <p:sldId id="327" r:id="rId27"/>
  </p:sldIdLst>
  <p:sldSz cx="12188825" cy="6858000"/>
  <p:notesSz cx="6858000" cy="9144000"/>
  <p:custDataLst>
    <p:tags r:id="rId30"/>
  </p:custDataLst>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89" d="100"/>
          <a:sy n="89" d="100"/>
        </p:scale>
        <p:origin x="466" y="77"/>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88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AFF075A9-79FD-4C25-8CB4-4C1C7B73C8A9}" type="datetime1">
              <a:rPr lang="it-IT" smtClean="0"/>
              <a:pPr algn="r" rtl="0"/>
              <a:t>07/09/2017</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it-IT" smtClean="0"/>
              <a:pPr algn="r" rtl="0"/>
              <a:t>‹N›</a:t>
            </a:fld>
            <a:endParaRPr lang="it-IT"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CDC68C7-8623-4451-B071-5021073ABB13}" type="datetime1">
              <a:rPr lang="it-IT" smtClean="0"/>
              <a:pPr/>
              <a:t>07/09/2017</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it-IT" smtClean="0"/>
              <a:pPr/>
              <a:t>‹N›</a:t>
            </a:fld>
            <a:endParaRPr lang="it-IT"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it-IT" noProof="0" smtClean="0"/>
              <a:t>Fare clic per modificare lo stile del sottotitolo dello schema</a:t>
            </a:r>
            <a:endParaRPr lang="it-IT"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p:txBody>
          <a:bodyPr vert="eaVert" rtlCol="0"/>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lvl1pPr>
              <a:defRPr/>
            </a:lvl1pPr>
          </a:lstStyle>
          <a:p>
            <a:fld id="{47A157AA-52B0-4F49-B3D4-496D41D1B509}" type="datetime1">
              <a:rPr lang="it-IT" smtClean="0"/>
              <a:pPr/>
              <a:t>07/09/2017</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42412" y="381001"/>
            <a:ext cx="1524001" cy="5638800"/>
          </a:xfrm>
        </p:spPr>
        <p:txBody>
          <a:bodyPr vert="eaVert"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1522412" y="381001"/>
            <a:ext cx="7391399" cy="5638800"/>
          </a:xfrm>
        </p:spPr>
        <p:txBody>
          <a:bodyPr vert="eaVert" rtlCol="0"/>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lvl1pPr>
              <a:defRPr/>
            </a:lvl1pPr>
          </a:lstStyle>
          <a:p>
            <a:fld id="{17CA2BFF-AAA8-41C8-A69D-80CC7249AD61}" type="datetime1">
              <a:rPr lang="it-IT" smtClean="0"/>
              <a:pPr/>
              <a:t>07/09/2017</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p:txBody>
          <a:bodyPr rtlCol="0"/>
          <a:lstStyle>
            <a:lvl5pPr algn="l" rtl="0">
              <a:defRPr/>
            </a:lvl5pPr>
            <a:lvl6pPr algn="l" rtl="0">
              <a:defRPr/>
            </a:lvl6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lvl1pPr>
              <a:defRPr/>
            </a:lvl1pPr>
          </a:lstStyle>
          <a:p>
            <a:fld id="{14492DBE-BBC3-4A28-A909-35593DADC5C7}" type="datetime1">
              <a:rPr lang="it-IT" smtClean="0"/>
              <a:pPr/>
              <a:t>07/09/2017</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a:r>
              <a:rPr lang="it-IT" dirty="0" smtClean="0"/>
              <a:t>Fare clic per modificare stili del testo dello schema</a:t>
            </a:r>
          </a:p>
        </p:txBody>
      </p:sp>
      <p:sp>
        <p:nvSpPr>
          <p:cNvPr id="4" name="Segnaposto data 3"/>
          <p:cNvSpPr>
            <a:spLocks noGrp="1"/>
          </p:cNvSpPr>
          <p:nvPr>
            <p:ph type="dt" sz="half" idx="10"/>
          </p:nvPr>
        </p:nvSpPr>
        <p:spPr/>
        <p:txBody>
          <a:bodyPr rtlCol="0"/>
          <a:lstStyle>
            <a:lvl1pPr>
              <a:defRPr/>
            </a:lvl1pPr>
          </a:lstStyle>
          <a:p>
            <a:fld id="{4BC4CE4E-6BDC-4433-87C5-0DA27E562036}" type="datetime1">
              <a:rPr lang="it-IT" smtClean="0"/>
              <a:pPr/>
              <a:t>07/09/2017</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sz="half" idx="1" hasCustomPrompt="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contenuto 3"/>
          <p:cNvSpPr>
            <a:spLocks noGrp="1"/>
          </p:cNvSpPr>
          <p:nvPr>
            <p:ph sz="half" idx="2" hasCustomPrompt="1"/>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data 4"/>
          <p:cNvSpPr>
            <a:spLocks noGrp="1"/>
          </p:cNvSpPr>
          <p:nvPr>
            <p:ph type="dt" sz="half" idx="10"/>
          </p:nvPr>
        </p:nvSpPr>
        <p:spPr/>
        <p:txBody>
          <a:bodyPr rtlCol="0"/>
          <a:lstStyle/>
          <a:p>
            <a:r>
              <a:rPr lang="it-IT" dirty="0" smtClean="0"/>
              <a:t>​</a:t>
            </a:r>
            <a:fld id="{39D2C5AA-0DA3-4C59-A655-F19CFD772404}" type="datetime1">
              <a:rPr lang="it-IT" smtClean="0"/>
              <a:pPr/>
              <a:t>07/09/2017</a:t>
            </a:fld>
            <a:r>
              <a:rPr lang="it-IT" dirty="0" smtClean="0"/>
              <a:t>​</a:t>
            </a:r>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1522411" y="1905000"/>
            <a:ext cx="4416552" cy="762000"/>
          </a:xfrm>
        </p:spPr>
        <p:txBody>
          <a:bodyPr rtlCol="0" anchor="ctr">
            <a:noAutofit/>
          </a:bodyPr>
          <a:lstStyle>
            <a:lvl1pPr marL="0" indent="0" algn="l" rtl="0">
              <a:spcBef>
                <a:spcPts val="0"/>
              </a:spcBef>
              <a:buNone/>
              <a:defRPr sz="19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it-IT" dirty="0" smtClean="0"/>
              <a:t>Fare clic per modificare stili del testo dello schema</a:t>
            </a:r>
          </a:p>
        </p:txBody>
      </p:sp>
      <p:sp>
        <p:nvSpPr>
          <p:cNvPr id="4" name="Segnaposto contenuto 3"/>
          <p:cNvSpPr>
            <a:spLocks noGrp="1"/>
          </p:cNvSpPr>
          <p:nvPr>
            <p:ph sz="half" idx="2" hasCustomPrompt="1"/>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testo 4"/>
          <p:cNvSpPr>
            <a:spLocks noGrp="1"/>
          </p:cNvSpPr>
          <p:nvPr>
            <p:ph type="body" sz="quarter" idx="3" hasCustomPrompt="1"/>
          </p:nvPr>
        </p:nvSpPr>
        <p:spPr>
          <a:xfrm>
            <a:off x="6249861" y="1905000"/>
            <a:ext cx="4416552" cy="762000"/>
          </a:xfrm>
        </p:spPr>
        <p:txBody>
          <a:bodyPr rtlCol="0" anchor="ctr">
            <a:noAutofit/>
          </a:bodyPr>
          <a:lstStyle>
            <a:lvl1pPr marL="0" indent="0" algn="l" rtl="0">
              <a:spcBef>
                <a:spcPts val="0"/>
              </a:spcBef>
              <a:buNone/>
              <a:defRPr sz="19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it-IT" dirty="0" smtClean="0"/>
              <a:t>Fare clic per modificare stili del testo dello schema</a:t>
            </a:r>
          </a:p>
        </p:txBody>
      </p:sp>
      <p:sp>
        <p:nvSpPr>
          <p:cNvPr id="6" name="Segnaposto contenuto 5"/>
          <p:cNvSpPr>
            <a:spLocks noGrp="1"/>
          </p:cNvSpPr>
          <p:nvPr>
            <p:ph sz="quarter" idx="4" hasCustomPrompt="1"/>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7" name="Segnaposto data 6"/>
          <p:cNvSpPr>
            <a:spLocks noGrp="1"/>
          </p:cNvSpPr>
          <p:nvPr>
            <p:ph type="dt" sz="half" idx="10"/>
          </p:nvPr>
        </p:nvSpPr>
        <p:spPr/>
        <p:txBody>
          <a:bodyPr rtlCol="0"/>
          <a:lstStyle/>
          <a:p>
            <a:r>
              <a:rPr lang="it-IT" dirty="0" smtClean="0"/>
              <a:t>​</a:t>
            </a:r>
            <a:fld id="{4477D747-ABC6-40AC-BC57-34748F6F8724}" type="datetime1">
              <a:rPr lang="it-IT" smtClean="0"/>
              <a:pPr/>
              <a:t>07/09/2017</a:t>
            </a:fld>
            <a:r>
              <a:rPr lang="it-IT" dirty="0" smtClean="0"/>
              <a:t>​</a:t>
            </a:r>
            <a:endParaRPr lang="it-IT"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data 2"/>
          <p:cNvSpPr>
            <a:spLocks noGrp="1"/>
          </p:cNvSpPr>
          <p:nvPr>
            <p:ph type="dt" sz="half" idx="10"/>
          </p:nvPr>
        </p:nvSpPr>
        <p:spPr/>
        <p:txBody>
          <a:bodyPr rtlCol="0"/>
          <a:lstStyle>
            <a:lvl1pPr>
              <a:defRPr/>
            </a:lvl1pPr>
          </a:lstStyle>
          <a:p>
            <a:fld id="{5BDDA3C6-2C05-43C6-8484-28141B203A86}" type="datetime1">
              <a:rPr lang="it-IT" smtClean="0"/>
              <a:pPr/>
              <a:t>07/09/2017</a:t>
            </a:fld>
            <a:endParaRPr lang="it-IT"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bg>
      <p:bgPr>
        <a:solidFill>
          <a:schemeClr val="bg2"/>
        </a:solidFill>
        <a:effectLst/>
      </p:bgPr>
    </p:bg>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a:defRPr/>
            </a:lvl1pPr>
          </a:lstStyle>
          <a:p>
            <a:fld id="{ED9ACCD4-0230-4FDA-A408-AA7014F12B43}" type="datetime1">
              <a:rPr lang="it-IT" smtClean="0"/>
              <a:pPr/>
              <a:t>07/09/2017</a:t>
            </a:fld>
            <a:endParaRPr lang="it-IT"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testo 3"/>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it-IT" dirty="0" smtClean="0"/>
              <a:t>Fare clic per modificare stili del testo dello schema</a:t>
            </a:r>
          </a:p>
        </p:txBody>
      </p:sp>
      <p:sp>
        <p:nvSpPr>
          <p:cNvPr id="5" name="Segnaposto data 4"/>
          <p:cNvSpPr>
            <a:spLocks noGrp="1"/>
          </p:cNvSpPr>
          <p:nvPr>
            <p:ph type="dt" sz="half" idx="10"/>
          </p:nvPr>
        </p:nvSpPr>
        <p:spPr/>
        <p:txBody>
          <a:bodyPr rtlCol="0"/>
          <a:lstStyle>
            <a:lvl1pPr>
              <a:defRPr/>
            </a:lvl1pPr>
          </a:lstStyle>
          <a:p>
            <a:fld id="{E75BD336-A561-42D4-B53C-C768C8AFC1F4}" type="datetime1">
              <a:rPr lang="it-IT" smtClean="0"/>
              <a:pPr/>
              <a:t>07/09/2017</a:t>
            </a:fld>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noProof="0" smtClean="0"/>
              <a:t>Fare clic sull'icona per inserire un'immagine</a:t>
            </a:r>
            <a:endParaRPr lang="it-IT" noProof="0" dirty="0"/>
          </a:p>
        </p:txBody>
      </p:sp>
      <p:sp>
        <p:nvSpPr>
          <p:cNvPr id="2" name="Titolo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it-IT" noProof="0" smtClean="0"/>
              <a:t>Fare clic per modificare lo stile del titolo</a:t>
            </a:r>
            <a:endParaRPr lang="it-IT" noProof="0" dirty="0"/>
          </a:p>
        </p:txBody>
      </p:sp>
      <p:sp>
        <p:nvSpPr>
          <p:cNvPr id="4" name="Segnaposto testo 3"/>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it-IT" dirty="0" smtClean="0"/>
              <a:t>Fare clic per modificare stili del testo dello schema</a:t>
            </a:r>
          </a:p>
        </p:txBody>
      </p:sp>
      <p:sp>
        <p:nvSpPr>
          <p:cNvPr id="5" name="Segnaposto data 4"/>
          <p:cNvSpPr>
            <a:spLocks noGrp="1"/>
          </p:cNvSpPr>
          <p:nvPr>
            <p:ph type="dt" sz="half" idx="10"/>
          </p:nvPr>
        </p:nvSpPr>
        <p:spPr/>
        <p:txBody>
          <a:bodyPr rtlCol="0"/>
          <a:lstStyle>
            <a:lvl1pPr>
              <a:defRPr/>
            </a:lvl1pPr>
          </a:lstStyle>
          <a:p>
            <a:fld id="{63A98978-DDCB-4322-90DA-759B156EAB4D}" type="datetime1">
              <a:rPr lang="it-IT" smtClean="0"/>
              <a:pPr/>
              <a:t>07/09/2017</a:t>
            </a:fld>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2A013F82-EE5E-44EE-A61D-E31C6657F26F}" type="slidenum">
              <a:rPr lang="it-IT" noProof="0" smtClean="0"/>
              <a:pPr rtl="0"/>
              <a:t>‹N›</a:t>
            </a:fld>
            <a:endParaRPr lang="it-IT"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it-IT" noProof="0" dirty="0" smtClean="0"/>
              <a:t>Fare clic per modificare lo stile del titolo</a:t>
            </a:r>
            <a:endParaRPr lang="it-IT" noProof="0" dirty="0"/>
          </a:p>
        </p:txBody>
      </p:sp>
      <p:sp>
        <p:nvSpPr>
          <p:cNvPr id="3" name="Segnaposto testo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38FDDE53-CDF8-4A6F-B68E-C9BDF459CFED}" type="datetime1">
              <a:rPr lang="it-IT" smtClean="0"/>
              <a:pPr/>
              <a:t>07/09/2017</a:t>
            </a:fld>
            <a:endParaRPr lang="it-IT" dirty="0"/>
          </a:p>
        </p:txBody>
      </p:sp>
      <p:sp>
        <p:nvSpPr>
          <p:cNvPr id="5" name="Segnaposto piè di pagina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it-IT" noProof="0" dirty="0"/>
          </a:p>
        </p:txBody>
      </p:sp>
      <p:sp>
        <p:nvSpPr>
          <p:cNvPr id="6" name="Segnaposto numero diapositiva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it-IT" smtClean="0"/>
              <a:pPr/>
              <a:t>‹N›</a:t>
            </a:fld>
            <a:endParaRPr lang="it-IT"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638028" y="620688"/>
            <a:ext cx="8229600" cy="2895600"/>
          </a:xfrm>
        </p:spPr>
        <p:txBody>
          <a:bodyPr rtlCol="0">
            <a:noAutofit/>
          </a:bodyPr>
          <a:lstStyle/>
          <a:p>
            <a:pPr rtl="0"/>
            <a:r>
              <a:rPr lang="it" sz="11500" b="1" dirty="0" smtClean="0"/>
              <a:t>Emodeling</a:t>
            </a:r>
            <a:endParaRPr lang="en-US" sz="11500" b="1" dirty="0"/>
          </a:p>
        </p:txBody>
      </p:sp>
      <p:sp>
        <p:nvSpPr>
          <p:cNvPr id="4" name="Sottotitolo 3"/>
          <p:cNvSpPr>
            <a:spLocks noGrp="1"/>
          </p:cNvSpPr>
          <p:nvPr>
            <p:ph type="subTitle" idx="1"/>
          </p:nvPr>
        </p:nvSpPr>
        <p:spPr>
          <a:xfrm>
            <a:off x="3790156" y="6093296"/>
            <a:ext cx="4392488" cy="428600"/>
          </a:xfrm>
        </p:spPr>
        <p:txBody>
          <a:bodyPr rtlCol="0">
            <a:normAutofit fontScale="92500" lnSpcReduction="10000"/>
          </a:bodyPr>
          <a:lstStyle/>
          <a:p>
            <a:pPr rtl="0"/>
            <a:r>
              <a:rPr lang="it" sz="2800" b="1" cap="none" dirty="0" smtClean="0">
                <a:solidFill>
                  <a:schemeClr val="tx1"/>
                </a:solidFill>
              </a:rPr>
              <a:t>www.giorgiodelsole.it</a:t>
            </a:r>
            <a:endParaRPr lang="it-IT" sz="2800" b="1" cap="none" dirty="0">
              <a:solidFill>
                <a:schemeClr val="tx1"/>
              </a:solidFill>
            </a:endParaRPr>
          </a:p>
        </p:txBody>
      </p:sp>
      <p:sp>
        <p:nvSpPr>
          <p:cNvPr id="5" name="Sottotitolo 3"/>
          <p:cNvSpPr txBox="1">
            <a:spLocks/>
          </p:cNvSpPr>
          <p:nvPr/>
        </p:nvSpPr>
        <p:spPr>
          <a:xfrm>
            <a:off x="1062237" y="4085456"/>
            <a:ext cx="4816152" cy="12192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SzPct val="10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accent1"/>
              </a:buClr>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t" sz="2800" b="1" dirty="0" smtClean="0">
                <a:solidFill>
                  <a:schemeClr val="accent5"/>
                </a:solidFill>
              </a:rPr>
              <a:t>cambiare la mente </a:t>
            </a:r>
            <a:endParaRPr lang="it" sz="2800" b="1" dirty="0" smtClean="0">
              <a:solidFill>
                <a:schemeClr val="accent5"/>
              </a:solidFill>
            </a:endParaRPr>
          </a:p>
          <a:p>
            <a:r>
              <a:rPr lang="it" sz="2800" b="1" dirty="0" smtClean="0">
                <a:solidFill>
                  <a:schemeClr val="tx1"/>
                </a:solidFill>
              </a:rPr>
              <a:t>rimodellandone </a:t>
            </a:r>
            <a:r>
              <a:rPr lang="it" sz="2800" b="1" dirty="0" smtClean="0">
                <a:solidFill>
                  <a:schemeClr val="tx1"/>
                </a:solidFill>
              </a:rPr>
              <a:t>il </a:t>
            </a:r>
            <a:endParaRPr lang="it" sz="2800" b="1" dirty="0" smtClean="0">
              <a:solidFill>
                <a:schemeClr val="tx1"/>
              </a:solidFill>
            </a:endParaRPr>
          </a:p>
          <a:p>
            <a:r>
              <a:rPr lang="it" sz="2800" b="1" dirty="0" smtClean="0">
                <a:solidFill>
                  <a:schemeClr val="accent5"/>
                </a:solidFill>
              </a:rPr>
              <a:t>contenuto </a:t>
            </a:r>
            <a:r>
              <a:rPr lang="it" sz="2800" b="1" dirty="0" smtClean="0">
                <a:solidFill>
                  <a:schemeClr val="accent5"/>
                </a:solidFill>
              </a:rPr>
              <a:t>inconscio</a:t>
            </a:r>
            <a:endParaRPr lang="it-IT" sz="2800" b="1" dirty="0">
              <a:solidFill>
                <a:schemeClr val="accent5"/>
              </a:solidFill>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txBox="1">
            <a:spLocks/>
          </p:cNvSpPr>
          <p:nvPr/>
        </p:nvSpPr>
        <p:spPr>
          <a:xfrm>
            <a:off x="1197868" y="1124744"/>
            <a:ext cx="9433048" cy="4968551"/>
          </a:xfrm>
          <a:prstGeom prst="rect">
            <a:avLst/>
          </a:prstGeom>
        </p:spPr>
        <p:txBody>
          <a:bodyPr rtlCol="0"/>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lgn="just"/>
            <a:r>
              <a:rPr lang="en-US" dirty="0" smtClean="0">
                <a:latin typeface="Calibri" panose="020F0502020204030204" pitchFamily="34" charset="0"/>
                <a:cs typeface="Calibri" panose="020F0502020204030204" pitchFamily="34" charset="0"/>
              </a:rPr>
              <a:t>Le </a:t>
            </a:r>
            <a:r>
              <a:rPr lang="en-US" dirty="0" err="1" smtClean="0">
                <a:latin typeface="Calibri" panose="020F0502020204030204" pitchFamily="34" charset="0"/>
                <a:cs typeface="Calibri" panose="020F0502020204030204" pitchFamily="34" charset="0"/>
              </a:rPr>
              <a:t>considerazioni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fatte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sino</a:t>
            </a:r>
            <a:r>
              <a:rPr lang="en-US" dirty="0" smtClean="0">
                <a:latin typeface="Calibri" panose="020F0502020204030204" pitchFamily="34" charset="0"/>
                <a:cs typeface="Calibri" panose="020F0502020204030204" pitchFamily="34" charset="0"/>
              </a:rPr>
              <a:t> ad </a:t>
            </a:r>
            <a:r>
              <a:rPr lang="en-US" dirty="0" err="1" smtClean="0">
                <a:latin typeface="Calibri" panose="020F0502020204030204" pitchFamily="34" charset="0"/>
                <a:cs typeface="Calibri" panose="020F0502020204030204" pitchFamily="34" charset="0"/>
              </a:rPr>
              <a:t>ora</a:t>
            </a:r>
            <a:r>
              <a:rPr lang="en-US" dirty="0" smtClean="0">
                <a:latin typeface="Calibri" panose="020F0502020204030204" pitchFamily="34" charset="0"/>
                <a:cs typeface="Calibri" panose="020F0502020204030204" pitchFamily="34" charset="0"/>
              </a:rPr>
              <a:t>, ci </a:t>
            </a:r>
            <a:r>
              <a:rPr lang="en-US" dirty="0" err="1" smtClean="0">
                <a:latin typeface="Calibri" panose="020F0502020204030204" pitchFamily="34" charset="0"/>
                <a:cs typeface="Calibri" panose="020F0502020204030204" pitchFamily="34" charset="0"/>
              </a:rPr>
              <a:t>inducono</a:t>
            </a:r>
            <a:r>
              <a:rPr lang="en-US" dirty="0" smtClean="0">
                <a:latin typeface="Calibri" panose="020F0502020204030204" pitchFamily="34" charset="0"/>
                <a:cs typeface="Calibri" panose="020F0502020204030204" pitchFamily="34" charset="0"/>
              </a:rPr>
              <a:t> a </a:t>
            </a:r>
            <a:r>
              <a:rPr lang="en-US" dirty="0" err="1" smtClean="0">
                <a:latin typeface="Calibri" panose="020F0502020204030204" pitchFamily="34" charset="0"/>
                <a:cs typeface="Calibri" panose="020F0502020204030204" pitchFamily="34" charset="0"/>
              </a:rPr>
              <a:t>riflettere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su</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cosa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sia</a:t>
            </a:r>
            <a:r>
              <a:rPr lang="en-US" dirty="0" smtClean="0">
                <a:latin typeface="Calibri" panose="020F0502020204030204" pitchFamily="34" charset="0"/>
                <a:cs typeface="Calibri" panose="020F0502020204030204" pitchFamily="34" charset="0"/>
              </a:rPr>
              <a:t> la </a:t>
            </a:r>
            <a:r>
              <a:rPr lang="en-US" dirty="0" err="1" smtClean="0">
                <a:latin typeface="Calibri" panose="020F0502020204030204" pitchFamily="34" charset="0"/>
                <a:cs typeface="Calibri" panose="020F0502020204030204" pitchFamily="34" charset="0"/>
              </a:rPr>
              <a:t>realtà</a:t>
            </a:r>
            <a:r>
              <a:rPr lang="en-US"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 se </a:t>
            </a:r>
            <a:r>
              <a:rPr lang="en-US" dirty="0" err="1" smtClean="0">
                <a:latin typeface="Calibri" panose="020F0502020204030204" pitchFamily="34" charset="0"/>
                <a:cs typeface="Calibri" panose="020F0502020204030204" pitchFamily="34" charset="0"/>
              </a:rPr>
              <a:t>ciò</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percepiamo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sia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reale</a:t>
            </a:r>
            <a:r>
              <a:rPr lang="en-US" dirty="0" smtClean="0">
                <a:latin typeface="Calibri" panose="020F0502020204030204" pitchFamily="34" charset="0"/>
                <a:cs typeface="Calibri" panose="020F0502020204030204" pitchFamily="34" charset="0"/>
              </a:rPr>
              <a:t> o </a:t>
            </a:r>
            <a:r>
              <a:rPr lang="en-US" dirty="0" err="1" smtClean="0">
                <a:latin typeface="Calibri" panose="020F0502020204030204" pitchFamily="34" charset="0"/>
                <a:cs typeface="Calibri" panose="020F0502020204030204" pitchFamily="34" charset="0"/>
              </a:rPr>
              <a:t>meno</a:t>
            </a:r>
            <a:r>
              <a:rPr lang="en-US" dirty="0" smtClean="0">
                <a:latin typeface="Calibri" panose="020F0502020204030204" pitchFamily="34" charset="0"/>
                <a:cs typeface="Calibri" panose="020F0502020204030204" pitchFamily="34" charset="0"/>
              </a:rPr>
              <a:t>.</a:t>
            </a:r>
          </a:p>
          <a:p>
            <a:pPr marL="342900" indent="-342900" algn="just"/>
            <a:r>
              <a:rPr lang="en-US" dirty="0" smtClean="0">
                <a:latin typeface="Calibri" panose="020F0502020204030204" pitchFamily="34" charset="0"/>
                <a:cs typeface="Calibri" panose="020F0502020204030204" pitchFamily="34" charset="0"/>
              </a:rPr>
              <a:t>Di </a:t>
            </a:r>
            <a:r>
              <a:rPr lang="en-US" dirty="0" err="1" smtClean="0">
                <a:latin typeface="Calibri" panose="020F0502020204030204" pitchFamily="34" charset="0"/>
                <a:cs typeface="Calibri" panose="020F0502020204030204" pitchFamily="34" charset="0"/>
              </a:rPr>
              <a:t>fatto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l’imprinting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crea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una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lente</a:t>
            </a:r>
            <a:r>
              <a:rPr lang="en-US" dirty="0" smtClean="0">
                <a:latin typeface="Calibri" panose="020F0502020204030204" pitchFamily="34" charset="0"/>
                <a:cs typeface="Calibri" panose="020F0502020204030204" pitchFamily="34" charset="0"/>
              </a:rPr>
              <a:t> di un </a:t>
            </a:r>
            <a:r>
              <a:rPr lang="en-US" dirty="0" err="1" smtClean="0">
                <a:latin typeface="Calibri" panose="020F0502020204030204" pitchFamily="34" charset="0"/>
                <a:cs typeface="Calibri" panose="020F0502020204030204" pitchFamily="34" charset="0"/>
              </a:rPr>
              <a:t>colore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specifico</a:t>
            </a:r>
            <a:r>
              <a:rPr lang="en-US" dirty="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attraverso</a:t>
            </a:r>
            <a:r>
              <a:rPr lang="en-US" dirty="0" smtClean="0">
                <a:latin typeface="Calibri" panose="020F0502020204030204" pitchFamily="34" charset="0"/>
                <a:cs typeface="Calibri" panose="020F0502020204030204" pitchFamily="34" charset="0"/>
              </a:rPr>
              <a:t> la quale </a:t>
            </a:r>
            <a:r>
              <a:rPr lang="en-US" dirty="0" err="1" smtClean="0">
                <a:latin typeface="Calibri" panose="020F0502020204030204" pitchFamily="34" charset="0"/>
                <a:cs typeface="Calibri" panose="020F0502020204030204" pitchFamily="34" charset="0"/>
              </a:rPr>
              <a:t>vediamo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l’esterno</a:t>
            </a:r>
            <a:r>
              <a:rPr lang="en-US" dirty="0" smtClean="0">
                <a:latin typeface="Calibri" panose="020F0502020204030204" pitchFamily="34" charset="0"/>
                <a:cs typeface="Calibri" panose="020F0502020204030204" pitchFamily="34" charset="0"/>
              </a:rPr>
              <a:t> a </a:t>
            </a:r>
            <a:r>
              <a:rPr lang="en-US" dirty="0" err="1" smtClean="0">
                <a:latin typeface="Calibri" panose="020F0502020204030204" pitchFamily="34" charset="0"/>
                <a:cs typeface="Calibri" panose="020F0502020204030204" pitchFamily="34" charset="0"/>
              </a:rPr>
              <a:t>noi</a:t>
            </a:r>
            <a:r>
              <a:rPr lang="en-US" dirty="0" smtClean="0">
                <a:latin typeface="Calibri" panose="020F0502020204030204" pitchFamily="34" charset="0"/>
                <a:cs typeface="Calibri" panose="020F0502020204030204" pitchFamily="34" charset="0"/>
              </a:rPr>
              <a:t> e di </a:t>
            </a:r>
            <a:r>
              <a:rPr lang="en-US" dirty="0" err="1" smtClean="0">
                <a:latin typeface="Calibri" panose="020F0502020204030204" pitchFamily="34" charset="0"/>
                <a:cs typeface="Calibri" panose="020F0502020204030204" pitchFamily="34" charset="0"/>
              </a:rPr>
              <a:t>conseguenza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qualsiasi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cosa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noi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osserviamo</a:t>
            </a:r>
            <a:r>
              <a:rPr lang="en-US" dirty="0" smtClean="0">
                <a:latin typeface="Calibri" panose="020F0502020204030204" pitchFamily="34" charset="0"/>
                <a:cs typeface="Calibri" panose="020F0502020204030204" pitchFamily="34" charset="0"/>
              </a:rPr>
              <a:t> o </a:t>
            </a:r>
            <a:r>
              <a:rPr lang="en-US" dirty="0" err="1" smtClean="0">
                <a:latin typeface="Calibri" panose="020F0502020204030204" pitchFamily="34" charset="0"/>
                <a:cs typeface="Calibri" panose="020F0502020204030204" pitchFamily="34" charset="0"/>
              </a:rPr>
              <a:t>riflettiamo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sarà</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influenzata</a:t>
            </a:r>
            <a:r>
              <a:rPr lang="en-US" dirty="0" smtClean="0">
                <a:latin typeface="Calibri" panose="020F0502020204030204" pitchFamily="34" charset="0"/>
                <a:cs typeface="Calibri" panose="020F0502020204030204" pitchFamily="34" charset="0"/>
              </a:rPr>
              <a:t> come </a:t>
            </a:r>
            <a:r>
              <a:rPr lang="en-US" dirty="0" err="1" smtClean="0">
                <a:latin typeface="Calibri" panose="020F0502020204030204" pitchFamily="34" charset="0"/>
                <a:cs typeface="Calibri" panose="020F0502020204030204" pitchFamily="34" charset="0"/>
              </a:rPr>
              <a:t>tonalità</a:t>
            </a:r>
            <a:r>
              <a:rPr lang="en-US" dirty="0" smtClean="0">
                <a:latin typeface="Calibri" panose="020F0502020204030204" pitchFamily="34" charset="0"/>
                <a:cs typeface="Calibri" panose="020F0502020204030204" pitchFamily="34" charset="0"/>
              </a:rPr>
              <a:t> da </a:t>
            </a:r>
            <a:r>
              <a:rPr lang="en-US" dirty="0" err="1" smtClean="0">
                <a:latin typeface="Calibri" panose="020F0502020204030204" pitchFamily="34" charset="0"/>
                <a:cs typeface="Calibri" panose="020F0502020204030204" pitchFamily="34" charset="0"/>
              </a:rPr>
              <a:t>questa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lente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mentale</a:t>
            </a:r>
            <a:r>
              <a:rPr lang="en-US" dirty="0" smtClean="0">
                <a:latin typeface="Calibri" panose="020F0502020204030204" pitchFamily="34" charset="0"/>
                <a:cs typeface="Calibri" panose="020F0502020204030204" pitchFamily="34" charset="0"/>
              </a:rPr>
              <a:t>.</a:t>
            </a:r>
          </a:p>
          <a:p>
            <a:pPr marL="342900" indent="-342900" algn="just"/>
            <a:r>
              <a:rPr lang="en-US" dirty="0" smtClean="0">
                <a:latin typeface="Calibri" panose="020F0502020204030204" pitchFamily="34" charset="0"/>
                <a:cs typeface="Calibri" panose="020F0502020204030204" pitchFamily="34" charset="0"/>
              </a:rPr>
              <a:t>La </a:t>
            </a:r>
            <a:r>
              <a:rPr lang="en-US" dirty="0" err="1" smtClean="0">
                <a:latin typeface="Calibri" panose="020F0502020204030204" pitchFamily="34" charset="0"/>
                <a:cs typeface="Calibri" panose="020F0502020204030204" pitchFamily="34" charset="0"/>
              </a:rPr>
              <a:t>realtà</a:t>
            </a:r>
            <a:r>
              <a:rPr lang="en-US" dirty="0" smtClean="0">
                <a:latin typeface="Calibri" panose="020F0502020204030204" pitchFamily="34" charset="0"/>
                <a:cs typeface="Calibri" panose="020F0502020204030204" pitchFamily="34" charset="0"/>
              </a:rPr>
              <a:t> di per se </a:t>
            </a:r>
            <a:r>
              <a:rPr lang="en-US" dirty="0" err="1" smtClean="0">
                <a:latin typeface="Calibri" panose="020F0502020204030204" pitchFamily="34" charset="0"/>
                <a:cs typeface="Calibri" panose="020F0502020204030204" pitchFamily="34" charset="0"/>
              </a:rPr>
              <a:t>quindi</a:t>
            </a:r>
            <a:r>
              <a:rPr lang="en-US" dirty="0" smtClean="0">
                <a:latin typeface="Calibri" panose="020F0502020204030204" pitchFamily="34" charset="0"/>
                <a:cs typeface="Calibri" panose="020F0502020204030204" pitchFamily="34" charset="0"/>
              </a:rPr>
              <a:t> non </a:t>
            </a:r>
            <a:r>
              <a:rPr lang="en-US" dirty="0" err="1" smtClean="0">
                <a:latin typeface="Calibri" panose="020F0502020204030204" pitchFamily="34" charset="0"/>
                <a:cs typeface="Calibri" panose="020F0502020204030204" pitchFamily="34" charset="0"/>
              </a:rPr>
              <a:t>esiste</a:t>
            </a:r>
            <a:r>
              <a:rPr lang="en-US" dirty="0" smtClean="0">
                <a:latin typeface="Calibri" panose="020F0502020204030204" pitchFamily="34" charset="0"/>
                <a:cs typeface="Calibri" panose="020F0502020204030204" pitchFamily="34" charset="0"/>
              </a:rPr>
              <a:t> e </a:t>
            </a:r>
            <a:r>
              <a:rPr lang="en-US" dirty="0" err="1" smtClean="0">
                <a:latin typeface="Calibri" panose="020F0502020204030204" pitchFamily="34" charset="0"/>
                <a:cs typeface="Calibri" panose="020F0502020204030204" pitchFamily="34" charset="0"/>
              </a:rPr>
              <a:t>ciò</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percepiamo</a:t>
            </a:r>
            <a:r>
              <a:rPr lang="en-US" dirty="0" smtClean="0">
                <a:latin typeface="Calibri" panose="020F0502020204030204" pitchFamily="34" charset="0"/>
                <a:cs typeface="Calibri" panose="020F0502020204030204" pitchFamily="34" charset="0"/>
              </a:rPr>
              <a:t> non è </a:t>
            </a:r>
            <a:r>
              <a:rPr lang="en-US" dirty="0" err="1" smtClean="0">
                <a:latin typeface="Calibri" panose="020F0502020204030204" pitchFamily="34" charset="0"/>
                <a:cs typeface="Calibri" panose="020F0502020204030204" pitchFamily="34" charset="0"/>
              </a:rPr>
              <a:t>altro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il</a:t>
            </a:r>
            <a:r>
              <a:rPr lang="en-US" dirty="0" smtClean="0">
                <a:latin typeface="Calibri" panose="020F0502020204030204" pitchFamily="34" charset="0"/>
                <a:cs typeface="Calibri" panose="020F0502020204030204" pitchFamily="34" charset="0"/>
              </a:rPr>
              <a:t> Sistema </a:t>
            </a:r>
            <a:r>
              <a:rPr lang="en-US" dirty="0" err="1" smtClean="0">
                <a:latin typeface="Calibri" panose="020F0502020204030204" pitchFamily="34" charset="0"/>
                <a:cs typeface="Calibri" panose="020F0502020204030204" pitchFamily="34" charset="0"/>
              </a:rPr>
              <a:t>delle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proiezioni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inconsce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nel</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reale</a:t>
            </a:r>
            <a:r>
              <a:rPr lang="en-US" dirty="0" smtClean="0">
                <a:latin typeface="Calibri" panose="020F0502020204030204" pitchFamily="34" charset="0"/>
                <a:cs typeface="Calibri" panose="020F0502020204030204" pitchFamily="34" charset="0"/>
              </a:rPr>
              <a:t>.</a:t>
            </a:r>
          </a:p>
          <a:p>
            <a:pPr marL="342900" indent="-342900" algn="just"/>
            <a:r>
              <a:rPr lang="en-US" dirty="0" err="1" smtClean="0">
                <a:latin typeface="Calibri" panose="020F0502020204030204" pitchFamily="34" charset="0"/>
                <a:cs typeface="Calibri" panose="020F0502020204030204" pitchFamily="34" charset="0"/>
              </a:rPr>
              <a:t>Tutto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quanto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accade</a:t>
            </a:r>
            <a:r>
              <a:rPr lang="en-US" dirty="0" smtClean="0">
                <a:latin typeface="Calibri" panose="020F0502020204030204" pitchFamily="34" charset="0"/>
                <a:cs typeface="Calibri" panose="020F0502020204030204" pitchFamily="34" charset="0"/>
              </a:rPr>
              <a:t> qui </a:t>
            </a:r>
            <a:r>
              <a:rPr lang="en-US" dirty="0" err="1" smtClean="0">
                <a:latin typeface="Calibri" panose="020F0502020204030204" pitchFamily="34" charset="0"/>
                <a:cs typeface="Calibri" panose="020F0502020204030204" pitchFamily="34" charset="0"/>
              </a:rPr>
              <a:t>ora</a:t>
            </a:r>
            <a:r>
              <a:rPr lang="en-US" dirty="0" smtClean="0">
                <a:latin typeface="Calibri" panose="020F0502020204030204" pitchFamily="34" charset="0"/>
                <a:cs typeface="Calibri" panose="020F0502020204030204" pitchFamily="34" charset="0"/>
              </a:rPr>
              <a:t> è </a:t>
            </a:r>
            <a:r>
              <a:rPr lang="en-US" dirty="0" err="1" smtClean="0">
                <a:latin typeface="Calibri" panose="020F0502020204030204" pitchFamily="34" charset="0"/>
                <a:cs typeface="Calibri" panose="020F0502020204030204" pitchFamily="34" charset="0"/>
              </a:rPr>
              <a:t>già</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stato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programmato</a:t>
            </a:r>
            <a:r>
              <a:rPr lang="en-US" dirty="0" smtClean="0">
                <a:latin typeface="Calibri" panose="020F0502020204030204" pitchFamily="34" charset="0"/>
                <a:cs typeface="Calibri" panose="020F0502020204030204" pitchFamily="34" charset="0"/>
              </a:rPr>
              <a:t> come fosse </a:t>
            </a:r>
            <a:r>
              <a:rPr lang="en-US" dirty="0" err="1" smtClean="0">
                <a:latin typeface="Calibri" panose="020F0502020204030204" pitchFamily="34" charset="0"/>
                <a:cs typeface="Calibri" panose="020F0502020204030204" pitchFamily="34" charset="0"/>
              </a:rPr>
              <a:t>già</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accaduto</a:t>
            </a:r>
            <a:r>
              <a:rPr lang="en-US" dirty="0" smtClean="0">
                <a:latin typeface="Calibri" panose="020F0502020204030204" pitchFamily="34" charset="0"/>
                <a:cs typeface="Calibri" panose="020F0502020204030204" pitchFamily="34" charset="0"/>
              </a:rPr>
              <a:t> a </a:t>
            </a:r>
            <a:r>
              <a:rPr lang="en-US" dirty="0" err="1" smtClean="0">
                <a:latin typeface="Calibri" panose="020F0502020204030204" pitchFamily="34" charset="0"/>
                <a:cs typeface="Calibri" panose="020F0502020204030204" pitchFamily="34" charset="0"/>
              </a:rPr>
              <a:t>livello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inconscio</a:t>
            </a:r>
            <a:r>
              <a:rPr lang="en-US" dirty="0" smtClean="0">
                <a:latin typeface="Calibri" panose="020F0502020204030204" pitchFamily="34" charset="0"/>
                <a:cs typeface="Calibri" panose="020F0502020204030204" pitchFamily="34" charset="0"/>
              </a:rPr>
              <a:t>.</a:t>
            </a:r>
          </a:p>
          <a:p>
            <a:pPr marL="342900" indent="-342900" algn="just"/>
            <a:r>
              <a:rPr lang="en-US" dirty="0" err="1" smtClean="0">
                <a:latin typeface="Calibri" panose="020F0502020204030204" pitchFamily="34" charset="0"/>
                <a:cs typeface="Calibri" panose="020F0502020204030204" pitchFamily="34" charset="0"/>
              </a:rPr>
              <a:t>Prova</a:t>
            </a:r>
            <a:r>
              <a:rPr lang="en-US" dirty="0" smtClean="0">
                <a:latin typeface="Calibri" panose="020F0502020204030204" pitchFamily="34" charset="0"/>
                <a:cs typeface="Calibri" panose="020F0502020204030204" pitchFamily="34" charset="0"/>
              </a:rPr>
              <a:t> ne </a:t>
            </a:r>
            <a:r>
              <a:rPr lang="en-US" dirty="0" err="1" smtClean="0">
                <a:latin typeface="Calibri" panose="020F0502020204030204" pitchFamily="34" charset="0"/>
                <a:cs typeface="Calibri" panose="020F0502020204030204" pitchFamily="34" charset="0"/>
              </a:rPr>
              <a:t>sono</a:t>
            </a:r>
            <a:r>
              <a:rPr lang="en-US" dirty="0" smtClean="0">
                <a:latin typeface="Calibri" panose="020F0502020204030204" pitchFamily="34" charset="0"/>
                <a:cs typeface="Calibri" panose="020F0502020204030204" pitchFamily="34" charset="0"/>
              </a:rPr>
              <a:t> I </a:t>
            </a:r>
            <a:r>
              <a:rPr lang="en-US" dirty="0" err="1" smtClean="0">
                <a:latin typeface="Calibri" panose="020F0502020204030204" pitchFamily="34" charset="0"/>
                <a:cs typeface="Calibri" panose="020F0502020204030204" pitchFamily="34" charset="0"/>
              </a:rPr>
              <a:t>sogni</a:t>
            </a:r>
            <a:r>
              <a:rPr lang="en-US" dirty="0" smtClean="0">
                <a:latin typeface="Calibri" panose="020F0502020204030204" pitchFamily="34" charset="0"/>
                <a:cs typeface="Calibri" panose="020F0502020204030204" pitchFamily="34" charset="0"/>
              </a:rPr>
              <a:t>, la cui </a:t>
            </a:r>
            <a:r>
              <a:rPr lang="en-US" dirty="0" err="1" smtClean="0">
                <a:latin typeface="Calibri" panose="020F0502020204030204" pitchFamily="34" charset="0"/>
                <a:cs typeface="Calibri" panose="020F0502020204030204" pitchFamily="34" charset="0"/>
              </a:rPr>
              <a:t>interpretazione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svela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puntualmente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cio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si</a:t>
            </a:r>
            <a:r>
              <a:rPr lang="en-US" dirty="0" smtClean="0">
                <a:latin typeface="Calibri" panose="020F0502020204030204" pitchFamily="34" charset="0"/>
                <a:cs typeface="Calibri" panose="020F0502020204030204" pitchFamily="34" charset="0"/>
              </a:rPr>
              <a:t> è </a:t>
            </a:r>
            <a:r>
              <a:rPr lang="en-US" dirty="0" err="1" smtClean="0">
                <a:latin typeface="Calibri" panose="020F0502020204030204" pitchFamily="34" charset="0"/>
                <a:cs typeface="Calibri" panose="020F0502020204030204" pitchFamily="34" charset="0"/>
              </a:rPr>
              <a:t>sognato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ieri</a:t>
            </a:r>
            <a:r>
              <a:rPr lang="en-US" dirty="0" smtClean="0">
                <a:latin typeface="Calibri" panose="020F0502020204030204" pitchFamily="34" charset="0"/>
                <a:cs typeface="Calibri" panose="020F0502020204030204" pitchFamily="34" charset="0"/>
              </a:rPr>
              <a:t> è </a:t>
            </a:r>
            <a:r>
              <a:rPr lang="en-US" dirty="0" err="1" smtClean="0">
                <a:latin typeface="Calibri" panose="020F0502020204030204" pitchFamily="34" charset="0"/>
                <a:cs typeface="Calibri" panose="020F0502020204030204" pitchFamily="34" charset="0"/>
              </a:rPr>
              <a:t>ciò</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viviamo</a:t>
            </a:r>
            <a:r>
              <a:rPr lang="en-US" dirty="0" smtClean="0">
                <a:latin typeface="Calibri" panose="020F0502020204030204" pitchFamily="34" charset="0"/>
                <a:cs typeface="Calibri" panose="020F0502020204030204" pitchFamily="34" charset="0"/>
              </a:rPr>
              <a:t> e </a:t>
            </a:r>
            <a:r>
              <a:rPr lang="en-US" dirty="0" err="1" smtClean="0">
                <a:latin typeface="Calibri" panose="020F0502020204030204" pitchFamily="34" charset="0"/>
                <a:cs typeface="Calibri" panose="020F0502020204030204" pitchFamily="34" charset="0"/>
              </a:rPr>
              <a:t>pensiamo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oggi</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4" name="Titolo 1"/>
          <p:cNvSpPr txBox="1">
            <a:spLocks/>
          </p:cNvSpPr>
          <p:nvPr/>
        </p:nvSpPr>
        <p:spPr>
          <a:xfrm>
            <a:off x="1125861" y="188640"/>
            <a:ext cx="5976664" cy="936104"/>
          </a:xfrm>
          <a:prstGeom prst="rect">
            <a:avLst/>
          </a:prstGeom>
        </p:spPr>
        <p:txBody>
          <a:bodyPr rtlCol="0"/>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mtClean="0">
                <a:solidFill>
                  <a:schemeClr val="accent5"/>
                </a:solidFill>
              </a:rPr>
              <a:t>COSA È LA REALTÀ</a:t>
            </a:r>
            <a:endParaRPr lang="en-US" dirty="0">
              <a:solidFill>
                <a:schemeClr val="accent5"/>
              </a:solidFill>
            </a:endParaRP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180" y="548680"/>
            <a:ext cx="4674700" cy="6075181"/>
          </a:xfrm>
          <a:prstGeom prst="rect">
            <a:avLst/>
          </a:prstGeom>
        </p:spPr>
      </p:pic>
    </p:spTree>
    <p:extLst>
      <p:ext uri="{BB962C8B-B14F-4D97-AF65-F5344CB8AC3E}">
        <p14:creationId xmlns:p14="http://schemas.microsoft.com/office/powerpoint/2010/main" val="24549032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2413" y="381000"/>
            <a:ext cx="6012159" cy="527720"/>
          </a:xfrm>
        </p:spPr>
        <p:txBody>
          <a:bodyPr>
            <a:noAutofit/>
          </a:bodyPr>
          <a:lstStyle/>
          <a:p>
            <a:r>
              <a:rPr lang="it-IT" sz="4000" dirty="0" smtClean="0">
                <a:solidFill>
                  <a:schemeClr val="accent5"/>
                </a:solidFill>
              </a:rPr>
              <a:t>I SOGNI</a:t>
            </a:r>
            <a:endParaRPr lang="it-IT" sz="4000" dirty="0">
              <a:solidFill>
                <a:schemeClr val="accent5"/>
              </a:solidFill>
            </a:endParaRPr>
          </a:p>
        </p:txBody>
      </p:sp>
      <p:sp>
        <p:nvSpPr>
          <p:cNvPr id="3" name="Segnaposto contenuto 2"/>
          <p:cNvSpPr>
            <a:spLocks noGrp="1"/>
          </p:cNvSpPr>
          <p:nvPr>
            <p:ph idx="1"/>
          </p:nvPr>
        </p:nvSpPr>
        <p:spPr>
          <a:xfrm>
            <a:off x="1522413" y="1124745"/>
            <a:ext cx="9134391" cy="4895056"/>
          </a:xfrm>
        </p:spPr>
        <p:txBody>
          <a:bodyPr>
            <a:normAutofit fontScale="92500" lnSpcReduction="10000"/>
          </a:bodyPr>
          <a:lstStyle/>
          <a:p>
            <a:pPr algn="just"/>
            <a:r>
              <a:rPr lang="it-IT" dirty="0" smtClean="0"/>
              <a:t>Voglio soffermarmi sui sogni, perché sono un grande patrimonio di conoscenza, ed una lente di ingrandimento rivolta verso l’inconscio, purtroppo sono poco e mal utilizzati, mancando di fatto una scuola che insegni ad interpretarli </a:t>
            </a:r>
            <a:r>
              <a:rPr lang="it-IT" dirty="0" smtClean="0"/>
              <a:t>scientificamente.</a:t>
            </a:r>
            <a:endParaRPr lang="it-IT" dirty="0" smtClean="0"/>
          </a:p>
          <a:p>
            <a:pPr algn="just"/>
            <a:r>
              <a:rPr lang="it-IT" dirty="0" smtClean="0"/>
              <a:t>Io utilizzo per </a:t>
            </a:r>
            <a:r>
              <a:rPr lang="it-IT" dirty="0" smtClean="0"/>
              <a:t>interpretarli </a:t>
            </a:r>
            <a:r>
              <a:rPr lang="it-IT" dirty="0" smtClean="0"/>
              <a:t>il metodo </a:t>
            </a:r>
            <a:r>
              <a:rPr lang="it-IT" dirty="0" smtClean="0"/>
              <a:t>freudiano, </a:t>
            </a:r>
            <a:r>
              <a:rPr lang="it-IT" dirty="0" smtClean="0"/>
              <a:t>naturalmente integrato da tecniche di mia ideazione, oltre che i metodi </a:t>
            </a:r>
            <a:r>
              <a:rPr lang="it-IT" dirty="0" smtClean="0"/>
              <a:t>interpretativi </a:t>
            </a:r>
            <a:r>
              <a:rPr lang="it-IT" dirty="0" smtClean="0"/>
              <a:t>della scienziata </a:t>
            </a:r>
            <a:r>
              <a:rPr lang="it-IT" dirty="0"/>
              <a:t>A</a:t>
            </a:r>
            <a:r>
              <a:rPr lang="it-IT" dirty="0" smtClean="0"/>
              <a:t>mericana </a:t>
            </a:r>
            <a:r>
              <a:rPr lang="it-IT" dirty="0" err="1" smtClean="0"/>
              <a:t>Gayle</a:t>
            </a:r>
            <a:r>
              <a:rPr lang="it-IT" dirty="0" smtClean="0"/>
              <a:t> </a:t>
            </a:r>
            <a:r>
              <a:rPr lang="it-IT" dirty="0" err="1" smtClean="0"/>
              <a:t>Delaney</a:t>
            </a:r>
            <a:r>
              <a:rPr lang="it-IT" dirty="0" smtClean="0"/>
              <a:t>, con la quale collaboro nelle ricerche sui processi onirici,  del suo istituto a San Francisco.</a:t>
            </a:r>
          </a:p>
          <a:p>
            <a:pPr algn="just"/>
            <a:r>
              <a:rPr lang="it-IT" dirty="0" smtClean="0"/>
              <a:t>I sogni raccontano la realtà inconscia che come abbiamo visto è fondatrice della realtà cosciente, in essi sono custoditi segreti delle nostre </a:t>
            </a:r>
            <a:r>
              <a:rPr lang="it-IT" dirty="0" smtClean="0"/>
              <a:t>pulsioni e </a:t>
            </a:r>
            <a:r>
              <a:rPr lang="it-IT" dirty="0" smtClean="0"/>
              <a:t>la loro interpretazione, svela il grande disegno che l’inconscio ha in progetto per la nostra vita.</a:t>
            </a:r>
          </a:p>
          <a:p>
            <a:pPr algn="just"/>
            <a:r>
              <a:rPr lang="it-IT" dirty="0" smtClean="0"/>
              <a:t>Comprendere i nostri sogni ci da un enorme vantaggio, </a:t>
            </a:r>
            <a:r>
              <a:rPr lang="it-IT" dirty="0" err="1" smtClean="0"/>
              <a:t>perche</a:t>
            </a:r>
            <a:r>
              <a:rPr lang="it-IT" dirty="0" smtClean="0"/>
              <a:t> permette di </a:t>
            </a:r>
            <a:r>
              <a:rPr lang="it-IT" dirty="0" smtClean="0">
                <a:solidFill>
                  <a:schemeClr val="accent5"/>
                </a:solidFill>
              </a:rPr>
              <a:t>«aggiustare rotta </a:t>
            </a:r>
            <a:r>
              <a:rPr lang="it-IT" dirty="0" smtClean="0">
                <a:solidFill>
                  <a:schemeClr val="accent5"/>
                </a:solidFill>
              </a:rPr>
              <a:t>nella </a:t>
            </a:r>
            <a:r>
              <a:rPr lang="it-IT" dirty="0">
                <a:solidFill>
                  <a:schemeClr val="accent5"/>
                </a:solidFill>
              </a:rPr>
              <a:t>nostra  </a:t>
            </a:r>
            <a:r>
              <a:rPr lang="it-IT" dirty="0" smtClean="0">
                <a:solidFill>
                  <a:schemeClr val="accent5"/>
                </a:solidFill>
              </a:rPr>
              <a:t>vita».</a:t>
            </a:r>
          </a:p>
          <a:p>
            <a:endParaRPr lang="it-IT" dirty="0"/>
          </a:p>
        </p:txBody>
      </p:sp>
    </p:spTree>
    <p:extLst>
      <p:ext uri="{BB962C8B-B14F-4D97-AF65-F5344CB8AC3E}">
        <p14:creationId xmlns:p14="http://schemas.microsoft.com/office/powerpoint/2010/main" val="23408936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1804" y="1524000"/>
            <a:ext cx="10585176" cy="5334000"/>
          </a:xfrm>
        </p:spPr>
        <p:txBody>
          <a:bodyPr rtlCol="0"/>
          <a:lstStyle/>
          <a:p>
            <a:pPr algn="just" rtl="0"/>
            <a:r>
              <a:rPr lang="en-US" dirty="0" err="1" smtClean="0"/>
              <a:t>Quando</a:t>
            </a:r>
            <a:r>
              <a:rPr lang="en-US" dirty="0" smtClean="0"/>
              <a:t> </a:t>
            </a:r>
            <a:r>
              <a:rPr lang="en-US" dirty="0" err="1" smtClean="0"/>
              <a:t>abbiamo</a:t>
            </a:r>
            <a:r>
              <a:rPr lang="en-US" dirty="0" smtClean="0"/>
              <a:t> a </a:t>
            </a:r>
            <a:r>
              <a:rPr lang="en-US" dirty="0" err="1" smtClean="0"/>
              <a:t>che</a:t>
            </a:r>
            <a:r>
              <a:rPr lang="en-US" dirty="0" smtClean="0"/>
              <a:t> fare con </a:t>
            </a:r>
            <a:r>
              <a:rPr lang="en-US" dirty="0" err="1" smtClean="0"/>
              <a:t>ansie</a:t>
            </a:r>
            <a:r>
              <a:rPr lang="en-US" dirty="0" smtClean="0"/>
              <a:t>, </a:t>
            </a:r>
            <a:r>
              <a:rPr lang="en-US" dirty="0" err="1" smtClean="0"/>
              <a:t>paure</a:t>
            </a:r>
            <a:r>
              <a:rPr lang="en-US" dirty="0" smtClean="0"/>
              <a:t> </a:t>
            </a:r>
            <a:r>
              <a:rPr lang="en-US" dirty="0" err="1" smtClean="0"/>
              <a:t>difficili</a:t>
            </a:r>
            <a:r>
              <a:rPr lang="en-US" dirty="0" smtClean="0"/>
              <a:t> da </a:t>
            </a:r>
            <a:r>
              <a:rPr lang="en-US" dirty="0" err="1" smtClean="0"/>
              <a:t>controllare</a:t>
            </a:r>
            <a:r>
              <a:rPr lang="en-US" dirty="0" smtClean="0"/>
              <a:t>, </a:t>
            </a:r>
            <a:r>
              <a:rPr lang="en-US" dirty="0" err="1" smtClean="0"/>
              <a:t>oppure</a:t>
            </a:r>
            <a:r>
              <a:rPr lang="en-US" dirty="0" smtClean="0"/>
              <a:t> </a:t>
            </a:r>
            <a:r>
              <a:rPr lang="en-US" dirty="0" err="1" smtClean="0"/>
              <a:t>incontriamo</a:t>
            </a:r>
            <a:r>
              <a:rPr lang="en-US" dirty="0" smtClean="0"/>
              <a:t> </a:t>
            </a:r>
            <a:r>
              <a:rPr lang="en-US" dirty="0" err="1" smtClean="0"/>
              <a:t>difficoltà</a:t>
            </a:r>
            <a:r>
              <a:rPr lang="en-US" dirty="0" smtClean="0"/>
              <a:t> </a:t>
            </a:r>
            <a:r>
              <a:rPr lang="en-US" dirty="0" err="1" smtClean="0"/>
              <a:t>nel</a:t>
            </a:r>
            <a:r>
              <a:rPr lang="en-US" dirty="0" smtClean="0"/>
              <a:t> </a:t>
            </a:r>
            <a:r>
              <a:rPr lang="en-US" dirty="0" err="1" smtClean="0"/>
              <a:t>realizzare</a:t>
            </a:r>
            <a:r>
              <a:rPr lang="en-US" dirty="0" smtClean="0"/>
              <a:t> </a:t>
            </a:r>
            <a:r>
              <a:rPr lang="en-US" dirty="0" err="1" smtClean="0"/>
              <a:t>i</a:t>
            </a:r>
            <a:r>
              <a:rPr lang="en-US" dirty="0" smtClean="0"/>
              <a:t> </a:t>
            </a:r>
            <a:r>
              <a:rPr lang="en-US" dirty="0" err="1" smtClean="0"/>
              <a:t>nostri</a:t>
            </a:r>
            <a:r>
              <a:rPr lang="en-US" dirty="0" smtClean="0"/>
              <a:t> </a:t>
            </a:r>
            <a:r>
              <a:rPr lang="en-US" dirty="0" err="1" smtClean="0"/>
              <a:t>progetti</a:t>
            </a:r>
            <a:r>
              <a:rPr lang="en-US" dirty="0" smtClean="0"/>
              <a:t>, </a:t>
            </a:r>
            <a:r>
              <a:rPr lang="en-US" dirty="0" err="1" smtClean="0"/>
              <a:t>sia</a:t>
            </a:r>
            <a:r>
              <a:rPr lang="en-US" dirty="0" smtClean="0"/>
              <a:t> </a:t>
            </a:r>
            <a:r>
              <a:rPr lang="en-US" dirty="0" err="1" smtClean="0"/>
              <a:t>affettivi</a:t>
            </a:r>
            <a:r>
              <a:rPr lang="en-US" dirty="0" smtClean="0"/>
              <a:t> </a:t>
            </a:r>
            <a:r>
              <a:rPr lang="en-US" dirty="0" err="1" smtClean="0"/>
              <a:t>che</a:t>
            </a:r>
            <a:r>
              <a:rPr lang="en-US" dirty="0" smtClean="0"/>
              <a:t> </a:t>
            </a:r>
            <a:r>
              <a:rPr lang="en-US" dirty="0" err="1" smtClean="0"/>
              <a:t>professionali</a:t>
            </a:r>
            <a:r>
              <a:rPr lang="en-US" dirty="0" smtClean="0"/>
              <a:t>, la </a:t>
            </a:r>
            <a:r>
              <a:rPr lang="en-US" dirty="0" err="1" smtClean="0"/>
              <a:t>loro</a:t>
            </a:r>
            <a:r>
              <a:rPr lang="en-US" dirty="0" smtClean="0"/>
              <a:t> </a:t>
            </a:r>
            <a:r>
              <a:rPr lang="en-US" dirty="0" err="1">
                <a:solidFill>
                  <a:schemeClr val="accent5"/>
                </a:solidFill>
              </a:rPr>
              <a:t>A</a:t>
            </a:r>
            <a:r>
              <a:rPr lang="en-US" dirty="0" err="1" smtClean="0">
                <a:solidFill>
                  <a:schemeClr val="accent5"/>
                </a:solidFill>
              </a:rPr>
              <a:t>nalisi</a:t>
            </a:r>
            <a:r>
              <a:rPr lang="en-US" dirty="0" smtClean="0"/>
              <a:t>, </a:t>
            </a:r>
            <a:r>
              <a:rPr lang="en-US" dirty="0" err="1" smtClean="0"/>
              <a:t>svelerà</a:t>
            </a:r>
            <a:r>
              <a:rPr lang="en-US" dirty="0" smtClean="0"/>
              <a:t> </a:t>
            </a:r>
            <a:r>
              <a:rPr lang="en-US" dirty="0" err="1" smtClean="0"/>
              <a:t>sempre</a:t>
            </a:r>
            <a:r>
              <a:rPr lang="en-US" dirty="0" smtClean="0"/>
              <a:t> </a:t>
            </a:r>
            <a:r>
              <a:rPr lang="en-US" dirty="0" err="1" smtClean="0"/>
              <a:t>una</a:t>
            </a:r>
            <a:r>
              <a:rPr lang="en-US" dirty="0" smtClean="0"/>
              <a:t> </a:t>
            </a:r>
            <a:r>
              <a:rPr lang="en-US" dirty="0" err="1" smtClean="0"/>
              <a:t>cristallizzazzione</a:t>
            </a:r>
            <a:r>
              <a:rPr lang="en-US" dirty="0" smtClean="0"/>
              <a:t> </a:t>
            </a:r>
            <a:r>
              <a:rPr lang="en-US" dirty="0" err="1" smtClean="0"/>
              <a:t>ed</a:t>
            </a:r>
            <a:r>
              <a:rPr lang="en-US" dirty="0" smtClean="0"/>
              <a:t> un imprinting </a:t>
            </a:r>
            <a:r>
              <a:rPr lang="en-US" dirty="0" err="1" smtClean="0"/>
              <a:t>che</a:t>
            </a:r>
            <a:r>
              <a:rPr lang="en-US" dirty="0" smtClean="0"/>
              <a:t> genera </a:t>
            </a:r>
            <a:r>
              <a:rPr lang="en-US" dirty="0" err="1" smtClean="0"/>
              <a:t>pensieri</a:t>
            </a:r>
            <a:r>
              <a:rPr lang="en-US" dirty="0" smtClean="0"/>
              <a:t> </a:t>
            </a:r>
            <a:r>
              <a:rPr lang="en-US" dirty="0" err="1" smtClean="0"/>
              <a:t>ed</a:t>
            </a:r>
            <a:r>
              <a:rPr lang="en-US" dirty="0" smtClean="0"/>
              <a:t> </a:t>
            </a:r>
            <a:r>
              <a:rPr lang="en-US" dirty="0" err="1" smtClean="0"/>
              <a:t>azioni</a:t>
            </a:r>
            <a:r>
              <a:rPr lang="en-US" dirty="0" smtClean="0"/>
              <a:t> </a:t>
            </a:r>
            <a:r>
              <a:rPr lang="en-US" dirty="0" err="1" smtClean="0"/>
              <a:t>limitanti</a:t>
            </a:r>
            <a:r>
              <a:rPr lang="en-US" dirty="0"/>
              <a:t> </a:t>
            </a:r>
            <a:r>
              <a:rPr lang="en-US" dirty="0" err="1" smtClean="0"/>
              <a:t>inconscie</a:t>
            </a:r>
            <a:r>
              <a:rPr lang="en-US" dirty="0" smtClean="0"/>
              <a:t>. </a:t>
            </a:r>
            <a:endParaRPr lang="en-US" dirty="0" smtClean="0"/>
          </a:p>
          <a:p>
            <a:pPr algn="just" rtl="0"/>
            <a:r>
              <a:rPr lang="en-US" dirty="0" smtClean="0"/>
              <a:t>Ci </a:t>
            </a:r>
            <a:r>
              <a:rPr lang="en-US" dirty="0" err="1" smtClean="0"/>
              <a:t>sono</a:t>
            </a:r>
            <a:r>
              <a:rPr lang="en-US" dirty="0" smtClean="0"/>
              <a:t> </a:t>
            </a:r>
            <a:r>
              <a:rPr lang="en-US" dirty="0" err="1" smtClean="0"/>
              <a:t>persone</a:t>
            </a:r>
            <a:r>
              <a:rPr lang="en-US" dirty="0" smtClean="0"/>
              <a:t> </a:t>
            </a:r>
            <a:r>
              <a:rPr lang="en-US" dirty="0" err="1" smtClean="0"/>
              <a:t>che</a:t>
            </a:r>
            <a:r>
              <a:rPr lang="en-US" dirty="0" smtClean="0"/>
              <a:t> non </a:t>
            </a:r>
            <a:r>
              <a:rPr lang="en-US" dirty="0" err="1" smtClean="0"/>
              <a:t>sanno</a:t>
            </a:r>
            <a:r>
              <a:rPr lang="en-US" dirty="0" smtClean="0"/>
              <a:t> </a:t>
            </a:r>
            <a:r>
              <a:rPr lang="en-US" dirty="0" err="1" smtClean="0"/>
              <a:t>spiegarsi</a:t>
            </a:r>
            <a:r>
              <a:rPr lang="en-US" dirty="0" smtClean="0"/>
              <a:t> </a:t>
            </a:r>
            <a:r>
              <a:rPr lang="en-US" dirty="0" err="1" smtClean="0"/>
              <a:t>il</a:t>
            </a:r>
            <a:r>
              <a:rPr lang="en-US" dirty="0" smtClean="0"/>
              <a:t> </a:t>
            </a:r>
            <a:r>
              <a:rPr lang="en-US" dirty="0" err="1" smtClean="0"/>
              <a:t>perchè</a:t>
            </a:r>
            <a:r>
              <a:rPr lang="en-US" dirty="0" smtClean="0"/>
              <a:t> </a:t>
            </a:r>
            <a:r>
              <a:rPr lang="en-US" dirty="0" err="1" smtClean="0"/>
              <a:t>certe</a:t>
            </a:r>
            <a:r>
              <a:rPr lang="en-US" dirty="0" smtClean="0"/>
              <a:t> </a:t>
            </a:r>
            <a:r>
              <a:rPr lang="en-US" dirty="0" err="1" smtClean="0"/>
              <a:t>cose</a:t>
            </a:r>
            <a:r>
              <a:rPr lang="en-US" dirty="0" smtClean="0"/>
              <a:t> </a:t>
            </a:r>
            <a:r>
              <a:rPr lang="en-US" dirty="0" err="1" smtClean="0"/>
              <a:t>capitano</a:t>
            </a:r>
            <a:r>
              <a:rPr lang="en-US" dirty="0" smtClean="0"/>
              <a:t> </a:t>
            </a:r>
            <a:r>
              <a:rPr lang="en-US" dirty="0" err="1" smtClean="0"/>
              <a:t>sempre</a:t>
            </a:r>
            <a:r>
              <a:rPr lang="en-US" dirty="0" smtClean="0"/>
              <a:t> a </a:t>
            </a:r>
            <a:r>
              <a:rPr lang="en-US" dirty="0" err="1" smtClean="0"/>
              <a:t>loro</a:t>
            </a:r>
            <a:r>
              <a:rPr lang="en-US" dirty="0" smtClean="0"/>
              <a:t>, o </a:t>
            </a:r>
            <a:r>
              <a:rPr lang="en-US" dirty="0" err="1" smtClean="0"/>
              <a:t>perchè</a:t>
            </a:r>
            <a:r>
              <a:rPr lang="en-US" dirty="0" smtClean="0"/>
              <a:t> </a:t>
            </a:r>
            <a:r>
              <a:rPr lang="en-US" dirty="0" err="1" smtClean="0"/>
              <a:t>incontrano</a:t>
            </a:r>
            <a:r>
              <a:rPr lang="en-US" dirty="0" smtClean="0"/>
              <a:t> </a:t>
            </a:r>
            <a:r>
              <a:rPr lang="en-US" dirty="0" err="1" smtClean="0"/>
              <a:t>spesso</a:t>
            </a:r>
            <a:r>
              <a:rPr lang="en-US" dirty="0" smtClean="0"/>
              <a:t> </a:t>
            </a:r>
            <a:r>
              <a:rPr lang="en-US" dirty="0" smtClean="0"/>
              <a:t>partner con </a:t>
            </a:r>
            <a:r>
              <a:rPr lang="en-US" dirty="0" err="1" smtClean="0"/>
              <a:t>i</a:t>
            </a:r>
            <a:r>
              <a:rPr lang="en-US" dirty="0" smtClean="0"/>
              <a:t> </a:t>
            </a:r>
            <a:r>
              <a:rPr lang="en-US" dirty="0" err="1" smtClean="0"/>
              <a:t>quali</a:t>
            </a:r>
            <a:r>
              <a:rPr lang="en-US" dirty="0" smtClean="0"/>
              <a:t> poi </a:t>
            </a:r>
            <a:r>
              <a:rPr lang="en-US" dirty="0" err="1" smtClean="0"/>
              <a:t>hanno</a:t>
            </a:r>
            <a:r>
              <a:rPr lang="en-US" dirty="0" smtClean="0"/>
              <a:t> </a:t>
            </a:r>
            <a:r>
              <a:rPr lang="en-US" dirty="0" err="1" smtClean="0"/>
              <a:t>difficoltà</a:t>
            </a:r>
            <a:r>
              <a:rPr lang="en-US" dirty="0" smtClean="0"/>
              <a:t> o </a:t>
            </a:r>
            <a:r>
              <a:rPr lang="en-US" dirty="0" err="1" smtClean="0"/>
              <a:t>magari</a:t>
            </a:r>
            <a:r>
              <a:rPr lang="en-US" dirty="0" smtClean="0"/>
              <a:t> come </a:t>
            </a:r>
            <a:r>
              <a:rPr lang="en-US" dirty="0" err="1" smtClean="0"/>
              <a:t>mai</a:t>
            </a:r>
            <a:r>
              <a:rPr lang="en-US" dirty="0" smtClean="0"/>
              <a:t> </a:t>
            </a:r>
            <a:r>
              <a:rPr lang="en-US" dirty="0" err="1" smtClean="0"/>
              <a:t>ogni</a:t>
            </a:r>
            <a:r>
              <a:rPr lang="en-US" dirty="0" smtClean="0"/>
              <a:t> </a:t>
            </a:r>
            <a:r>
              <a:rPr lang="en-US" dirty="0" err="1" smtClean="0"/>
              <a:t>loro</a:t>
            </a:r>
            <a:r>
              <a:rPr lang="en-US" dirty="0" smtClean="0"/>
              <a:t> </a:t>
            </a:r>
            <a:r>
              <a:rPr lang="en-US" dirty="0" err="1" smtClean="0"/>
              <a:t>buona</a:t>
            </a:r>
            <a:r>
              <a:rPr lang="en-US" dirty="0" smtClean="0"/>
              <a:t> </a:t>
            </a:r>
            <a:r>
              <a:rPr lang="en-US" dirty="0" smtClean="0"/>
              <a:t>idea, </a:t>
            </a:r>
            <a:r>
              <a:rPr lang="en-US" dirty="0" err="1" smtClean="0"/>
              <a:t>trova</a:t>
            </a:r>
            <a:r>
              <a:rPr lang="en-US" dirty="0" smtClean="0"/>
              <a:t> </a:t>
            </a:r>
            <a:r>
              <a:rPr lang="en-US" dirty="0" err="1" smtClean="0"/>
              <a:t>sempre</a:t>
            </a:r>
            <a:r>
              <a:rPr lang="en-US" dirty="0" smtClean="0"/>
              <a:t> </a:t>
            </a:r>
            <a:r>
              <a:rPr lang="en-US" dirty="0" err="1" smtClean="0"/>
              <a:t>ostacoli</a:t>
            </a:r>
            <a:r>
              <a:rPr lang="en-US" dirty="0" smtClean="0"/>
              <a:t> </a:t>
            </a:r>
            <a:r>
              <a:rPr lang="en-US" dirty="0" err="1" smtClean="0"/>
              <a:t>insormontabili</a:t>
            </a:r>
            <a:r>
              <a:rPr lang="en-US" dirty="0" smtClean="0"/>
              <a:t>. </a:t>
            </a:r>
          </a:p>
          <a:p>
            <a:pPr algn="just" rtl="0"/>
            <a:r>
              <a:rPr lang="en-US" dirty="0" smtClean="0"/>
              <a:t>Bene </a:t>
            </a:r>
            <a:r>
              <a:rPr lang="en-US" dirty="0" err="1" smtClean="0"/>
              <a:t>questo</a:t>
            </a:r>
            <a:r>
              <a:rPr lang="en-US" dirty="0" smtClean="0"/>
              <a:t> </a:t>
            </a:r>
            <a:r>
              <a:rPr lang="en-US" dirty="0" err="1" smtClean="0"/>
              <a:t>ostacolo</a:t>
            </a:r>
            <a:r>
              <a:rPr lang="en-US" dirty="0" smtClean="0"/>
              <a:t> </a:t>
            </a:r>
            <a:r>
              <a:rPr lang="en-US" dirty="0" err="1" smtClean="0"/>
              <a:t>insormontabile</a:t>
            </a:r>
            <a:r>
              <a:rPr lang="en-US" dirty="0" smtClean="0"/>
              <a:t> è </a:t>
            </a:r>
            <a:r>
              <a:rPr lang="en-US" dirty="0" err="1" smtClean="0"/>
              <a:t>proprio</a:t>
            </a:r>
            <a:r>
              <a:rPr lang="en-US" dirty="0" smtClean="0"/>
              <a:t> </a:t>
            </a:r>
            <a:r>
              <a:rPr lang="en-US" dirty="0" err="1" smtClean="0"/>
              <a:t>il</a:t>
            </a:r>
            <a:r>
              <a:rPr lang="en-US" dirty="0" smtClean="0"/>
              <a:t> </a:t>
            </a:r>
            <a:r>
              <a:rPr lang="en-US" b="1" dirty="0" err="1" smtClean="0">
                <a:solidFill>
                  <a:schemeClr val="accent5"/>
                </a:solidFill>
              </a:rPr>
              <a:t>controllo</a:t>
            </a:r>
            <a:r>
              <a:rPr lang="en-US" b="1" dirty="0" smtClean="0">
                <a:solidFill>
                  <a:schemeClr val="accent5"/>
                </a:solidFill>
              </a:rPr>
              <a:t> </a:t>
            </a:r>
            <a:r>
              <a:rPr lang="en-US" b="1" dirty="0" err="1" smtClean="0">
                <a:solidFill>
                  <a:schemeClr val="accent5"/>
                </a:solidFill>
              </a:rPr>
              <a:t>inconscio</a:t>
            </a:r>
            <a:r>
              <a:rPr lang="en-US" b="1" dirty="0" smtClean="0">
                <a:solidFill>
                  <a:schemeClr val="accent5"/>
                </a:solidFill>
              </a:rPr>
              <a:t> </a:t>
            </a:r>
            <a:r>
              <a:rPr lang="en-US" b="1" dirty="0" err="1" smtClean="0">
                <a:solidFill>
                  <a:schemeClr val="accent5"/>
                </a:solidFill>
              </a:rPr>
              <a:t>sulle</a:t>
            </a:r>
            <a:r>
              <a:rPr lang="en-US" b="1" dirty="0" smtClean="0">
                <a:solidFill>
                  <a:schemeClr val="accent5"/>
                </a:solidFill>
              </a:rPr>
              <a:t> </a:t>
            </a:r>
            <a:r>
              <a:rPr lang="en-US" b="1" dirty="0" err="1" smtClean="0">
                <a:solidFill>
                  <a:schemeClr val="accent5"/>
                </a:solidFill>
              </a:rPr>
              <a:t>dinamiche</a:t>
            </a:r>
            <a:r>
              <a:rPr lang="en-US" b="1" dirty="0" smtClean="0">
                <a:solidFill>
                  <a:schemeClr val="accent5"/>
                </a:solidFill>
              </a:rPr>
              <a:t> </a:t>
            </a:r>
            <a:r>
              <a:rPr lang="en-US" b="1" dirty="0" err="1" smtClean="0"/>
              <a:t>mentali</a:t>
            </a:r>
            <a:r>
              <a:rPr lang="en-US" b="1" dirty="0" smtClean="0"/>
              <a:t>  </a:t>
            </a:r>
            <a:r>
              <a:rPr lang="en-US" b="1" dirty="0" err="1" smtClean="0"/>
              <a:t>coscienti</a:t>
            </a:r>
            <a:r>
              <a:rPr lang="en-US" b="1" dirty="0" smtClean="0"/>
              <a:t> </a:t>
            </a:r>
            <a:r>
              <a:rPr lang="en-US" dirty="0" smtClean="0"/>
              <a:t>e </a:t>
            </a:r>
            <a:r>
              <a:rPr lang="en-US" dirty="0" err="1" smtClean="0"/>
              <a:t>delle</a:t>
            </a:r>
            <a:r>
              <a:rPr lang="en-US" dirty="0" smtClean="0"/>
              <a:t> </a:t>
            </a:r>
            <a:r>
              <a:rPr lang="en-US" dirty="0" err="1" smtClean="0"/>
              <a:t>proiezioni</a:t>
            </a:r>
            <a:r>
              <a:rPr lang="en-US" dirty="0" smtClean="0"/>
              <a:t>.</a:t>
            </a:r>
          </a:p>
          <a:p>
            <a:pPr algn="just" rtl="0"/>
            <a:r>
              <a:rPr lang="en-US" dirty="0" err="1" smtClean="0"/>
              <a:t>Ogni</a:t>
            </a:r>
            <a:r>
              <a:rPr lang="en-US" dirty="0" smtClean="0"/>
              <a:t> </a:t>
            </a:r>
            <a:r>
              <a:rPr lang="en-US" dirty="0" err="1" smtClean="0"/>
              <a:t>giorno</a:t>
            </a:r>
            <a:r>
              <a:rPr lang="en-US" dirty="0" smtClean="0"/>
              <a:t> </a:t>
            </a:r>
            <a:r>
              <a:rPr lang="en-US" dirty="0" err="1" smtClean="0"/>
              <a:t>ciò</a:t>
            </a:r>
            <a:r>
              <a:rPr lang="en-US" dirty="0" smtClean="0"/>
              <a:t> </a:t>
            </a:r>
            <a:r>
              <a:rPr lang="en-US" dirty="0" err="1" smtClean="0"/>
              <a:t>che</a:t>
            </a:r>
            <a:r>
              <a:rPr lang="en-US" dirty="0" smtClean="0"/>
              <a:t> ci </a:t>
            </a:r>
            <a:r>
              <a:rPr lang="en-US" dirty="0" err="1" smtClean="0"/>
              <a:t>troviamo</a:t>
            </a:r>
            <a:r>
              <a:rPr lang="en-US" dirty="0" smtClean="0"/>
              <a:t> a </a:t>
            </a:r>
            <a:r>
              <a:rPr lang="en-US" dirty="0" err="1" smtClean="0"/>
              <a:t>vivere</a:t>
            </a:r>
            <a:r>
              <a:rPr lang="en-US" dirty="0" smtClean="0"/>
              <a:t>, </a:t>
            </a:r>
            <a:r>
              <a:rPr lang="en-US" dirty="0" err="1" smtClean="0"/>
              <a:t>risente</a:t>
            </a:r>
            <a:r>
              <a:rPr lang="en-US" dirty="0" smtClean="0"/>
              <a:t> di </a:t>
            </a:r>
            <a:r>
              <a:rPr lang="en-US" dirty="0" err="1" smtClean="0"/>
              <a:t>questi</a:t>
            </a:r>
            <a:r>
              <a:rPr lang="en-US" dirty="0" smtClean="0"/>
              <a:t> </a:t>
            </a:r>
            <a:r>
              <a:rPr lang="en-US" dirty="0" err="1" smtClean="0"/>
              <a:t>meccanismi</a:t>
            </a:r>
            <a:r>
              <a:rPr lang="en-US" dirty="0" smtClean="0"/>
              <a:t>, ne è </a:t>
            </a:r>
            <a:r>
              <a:rPr lang="en-US" dirty="0" err="1" smtClean="0"/>
              <a:t>influenzato</a:t>
            </a:r>
            <a:r>
              <a:rPr lang="en-US" dirty="0" smtClean="0"/>
              <a:t> e </a:t>
            </a:r>
            <a:r>
              <a:rPr lang="en-US" dirty="0" err="1" smtClean="0"/>
              <a:t>diretto</a:t>
            </a:r>
            <a:r>
              <a:rPr lang="en-US" dirty="0" smtClean="0"/>
              <a:t>.</a:t>
            </a:r>
          </a:p>
          <a:p>
            <a:pPr algn="just" rtl="0"/>
            <a:endParaRPr lang="en-US" dirty="0" smtClean="0"/>
          </a:p>
        </p:txBody>
      </p:sp>
      <p:sp>
        <p:nvSpPr>
          <p:cNvPr id="4" name="Segnaposto testo 3"/>
          <p:cNvSpPr>
            <a:spLocks noGrp="1"/>
          </p:cNvSpPr>
          <p:nvPr>
            <p:ph type="body" sz="half" idx="2"/>
          </p:nvPr>
        </p:nvSpPr>
        <p:spPr>
          <a:xfrm>
            <a:off x="2133972" y="332656"/>
            <a:ext cx="6408712" cy="939552"/>
          </a:xfrm>
        </p:spPr>
        <p:txBody>
          <a:bodyPr rtlCol="0">
            <a:normAutofit fontScale="92500"/>
          </a:bodyPr>
          <a:lstStyle/>
          <a:p>
            <a:pPr rtl="0"/>
            <a:r>
              <a:rPr lang="en-US" sz="4000" dirty="0" smtClean="0">
                <a:solidFill>
                  <a:schemeClr val="accent5"/>
                </a:solidFill>
              </a:rPr>
              <a:t>I RISVOLTI NEL QUOTIDIANO</a:t>
            </a:r>
            <a:endParaRPr lang="en-US" sz="4000" dirty="0">
              <a:solidFill>
                <a:schemeClr val="accent5"/>
              </a:solidFill>
            </a:endParaRPr>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2277988" y="404664"/>
            <a:ext cx="6336704" cy="720080"/>
          </a:xfrm>
        </p:spPr>
        <p:txBody>
          <a:bodyPr rtlCol="0">
            <a:noAutofit/>
          </a:bodyPr>
          <a:lstStyle/>
          <a:p>
            <a:pPr rtl="0"/>
            <a:r>
              <a:rPr lang="it-IT" sz="2800" dirty="0" smtClean="0">
                <a:solidFill>
                  <a:schemeClr val="accent5"/>
                </a:solidFill>
              </a:rPr>
              <a:t>RIMODELLARE LA MENTE INCONSCIA</a:t>
            </a:r>
            <a:endParaRPr lang="it-IT" sz="2800" dirty="0">
              <a:solidFill>
                <a:schemeClr val="accent5"/>
              </a:solidFill>
            </a:endParaRPr>
          </a:p>
        </p:txBody>
      </p:sp>
      <p:sp>
        <p:nvSpPr>
          <p:cNvPr id="5" name="Segnaposto testo 2"/>
          <p:cNvSpPr txBox="1">
            <a:spLocks/>
          </p:cNvSpPr>
          <p:nvPr/>
        </p:nvSpPr>
        <p:spPr>
          <a:xfrm>
            <a:off x="1197868" y="1124744"/>
            <a:ext cx="9433048" cy="4968551"/>
          </a:xfrm>
          <a:prstGeom prst="rect">
            <a:avLst/>
          </a:prstGeom>
        </p:spPr>
        <p:txBody>
          <a:bodyPr rtlCol="0"/>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lgn="just"/>
            <a:r>
              <a:rPr lang="en-US" dirty="0" smtClean="0">
                <a:latin typeface="Calibri" panose="020F0502020204030204" pitchFamily="34" charset="0"/>
                <a:cs typeface="Calibri" panose="020F0502020204030204" pitchFamily="34" charset="0"/>
              </a:rPr>
              <a:t>La </a:t>
            </a:r>
            <a:r>
              <a:rPr lang="en-US" dirty="0" err="1" smtClean="0">
                <a:latin typeface="Calibri" panose="020F0502020204030204" pitchFamily="34" charset="0"/>
                <a:cs typeface="Calibri" panose="020F0502020204030204" pitchFamily="34" charset="0"/>
              </a:rPr>
              <a:t>buona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notizia</a:t>
            </a:r>
            <a:r>
              <a:rPr lang="en-US" dirty="0" smtClean="0">
                <a:latin typeface="Calibri" panose="020F0502020204030204" pitchFamily="34" charset="0"/>
                <a:cs typeface="Calibri" panose="020F0502020204030204" pitchFamily="34" charset="0"/>
              </a:rPr>
              <a:t> è </a:t>
            </a:r>
            <a:r>
              <a:rPr lang="en-US" dirty="0" err="1" smtClean="0">
                <a:latin typeface="Calibri" panose="020F0502020204030204" pitchFamily="34" charset="0"/>
                <a:cs typeface="Calibri" panose="020F0502020204030204" pitchFamily="34" charset="0"/>
              </a:rPr>
              <a:t>che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sia</a:t>
            </a:r>
            <a:r>
              <a:rPr lang="en-US" dirty="0" smtClean="0">
                <a:latin typeface="Calibri" panose="020F0502020204030204" pitchFamily="34" charset="0"/>
                <a:cs typeface="Calibri" panose="020F0502020204030204" pitchFamily="34" charset="0"/>
              </a:rPr>
              <a:t> le </a:t>
            </a:r>
            <a:r>
              <a:rPr lang="en-US" dirty="0" err="1" smtClean="0">
                <a:latin typeface="Calibri" panose="020F0502020204030204" pitchFamily="34" charset="0"/>
                <a:cs typeface="Calibri" panose="020F0502020204030204" pitchFamily="34" charset="0"/>
              </a:rPr>
              <a:t>cristallizzazioni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l’imprinting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conseguente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possono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essere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modificate</a:t>
            </a:r>
            <a:r>
              <a:rPr lang="en-US" dirty="0" smtClean="0">
                <a:latin typeface="Calibri" panose="020F0502020204030204" pitchFamily="34" charset="0"/>
                <a:cs typeface="Calibri" panose="020F0502020204030204" pitchFamily="34" charset="0"/>
              </a:rPr>
              <a:t>, non </a:t>
            </a:r>
            <a:r>
              <a:rPr lang="en-US" dirty="0" err="1" smtClean="0">
                <a:latin typeface="Calibri" panose="020F0502020204030204" pitchFamily="34" charset="0"/>
                <a:cs typeface="Calibri" panose="020F0502020204030204" pitchFamily="34" charset="0"/>
              </a:rPr>
              <a:t>cancellate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badi</a:t>
            </a:r>
            <a:r>
              <a:rPr lang="en-US" dirty="0" smtClean="0">
                <a:latin typeface="Calibri" panose="020F0502020204030204" pitchFamily="34" charset="0"/>
                <a:cs typeface="Calibri" panose="020F0502020204030204" pitchFamily="34" charset="0"/>
              </a:rPr>
              <a:t> bene,  ma è </a:t>
            </a:r>
            <a:r>
              <a:rPr lang="en-US" dirty="0" err="1" smtClean="0">
                <a:latin typeface="Calibri" panose="020F0502020204030204" pitchFamily="34" charset="0"/>
                <a:cs typeface="Calibri" panose="020F0502020204030204" pitchFamily="34" charset="0"/>
              </a:rPr>
              <a:t>possibile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contrapporre</a:t>
            </a:r>
            <a:r>
              <a:rPr lang="en-US" dirty="0" smtClean="0">
                <a:latin typeface="Calibri" panose="020F0502020204030204" pitchFamily="34" charset="0"/>
                <a:cs typeface="Calibri" panose="020F0502020204030204" pitchFamily="34" charset="0"/>
              </a:rPr>
              <a:t> ad un imprinting non </a:t>
            </a:r>
            <a:r>
              <a:rPr lang="en-US" dirty="0" err="1" smtClean="0">
                <a:latin typeface="Calibri" panose="020F0502020204030204" pitchFamily="34" charset="0"/>
                <a:cs typeface="Calibri" panose="020F0502020204030204" pitchFamily="34" charset="0"/>
              </a:rPr>
              <a:t>funzionale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alla</a:t>
            </a:r>
            <a:r>
              <a:rPr lang="en-US" dirty="0" smtClean="0">
                <a:latin typeface="Calibri" panose="020F0502020204030204" pitchFamily="34" charset="0"/>
                <a:cs typeface="Calibri" panose="020F0502020204030204" pitchFamily="34" charset="0"/>
              </a:rPr>
              <a:t> nostra </a:t>
            </a:r>
            <a:r>
              <a:rPr lang="en-US" dirty="0" err="1" smtClean="0">
                <a:latin typeface="Calibri" panose="020F0502020204030204" pitchFamily="34" charset="0"/>
                <a:cs typeface="Calibri" panose="020F0502020204030204" pitchFamily="34" charset="0"/>
              </a:rPr>
              <a:t>evoluzione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uno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più</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aderente</a:t>
            </a:r>
            <a:r>
              <a:rPr lang="en-US" dirty="0" smtClean="0">
                <a:latin typeface="Calibri" panose="020F0502020204030204" pitchFamily="34" charset="0"/>
                <a:cs typeface="Calibri" panose="020F0502020204030204" pitchFamily="34" charset="0"/>
              </a:rPr>
              <a:t> al </a:t>
            </a:r>
            <a:r>
              <a:rPr lang="en-US" dirty="0" err="1" smtClean="0">
                <a:latin typeface="Calibri" panose="020F0502020204030204" pitchFamily="34" charset="0"/>
                <a:cs typeface="Calibri" panose="020F0502020204030204" pitchFamily="34" charset="0"/>
              </a:rPr>
              <a:t>nostro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scopo</a:t>
            </a:r>
            <a:r>
              <a:rPr lang="en-US" dirty="0" smtClean="0">
                <a:latin typeface="Calibri" panose="020F0502020204030204" pitchFamily="34" charset="0"/>
                <a:cs typeface="Calibri" panose="020F0502020204030204" pitchFamily="34" charset="0"/>
              </a:rPr>
              <a:t> di vita.</a:t>
            </a:r>
          </a:p>
          <a:p>
            <a:pPr marL="342900" indent="-342900" algn="just"/>
            <a:r>
              <a:rPr lang="en-US" dirty="0" smtClean="0">
                <a:latin typeface="Calibri" panose="020F0502020204030204" pitchFamily="34" charset="0"/>
                <a:cs typeface="Calibri" panose="020F0502020204030204" pitchFamily="34" charset="0"/>
              </a:rPr>
              <a:t>Per </a:t>
            </a:r>
            <a:r>
              <a:rPr lang="en-US" dirty="0" err="1" smtClean="0">
                <a:latin typeface="Calibri" panose="020F0502020204030204" pitchFamily="34" charset="0"/>
                <a:cs typeface="Calibri" panose="020F0502020204030204" pitchFamily="34" charset="0"/>
              </a:rPr>
              <a:t>cambiare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l’imprinting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cè</a:t>
            </a:r>
            <a:r>
              <a:rPr lang="en-US" dirty="0" smtClean="0">
                <a:latin typeface="Calibri" panose="020F0502020204030204" pitchFamily="34" charset="0"/>
                <a:cs typeface="Calibri" panose="020F0502020204030204" pitchFamily="34" charset="0"/>
              </a:rPr>
              <a:t> da </a:t>
            </a:r>
            <a:r>
              <a:rPr lang="en-US" dirty="0" err="1" smtClean="0">
                <a:latin typeface="Calibri" panose="020F0502020204030204" pitchFamily="34" charset="0"/>
                <a:cs typeface="Calibri" panose="020F0502020204030204" pitchFamily="34" charset="0"/>
              </a:rPr>
              <a:t>agire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su</a:t>
            </a:r>
            <a:r>
              <a:rPr lang="en-US" dirty="0" smtClean="0">
                <a:latin typeface="Calibri" panose="020F0502020204030204" pitchFamily="34" charset="0"/>
                <a:cs typeface="Calibri" panose="020F0502020204030204" pitchFamily="34" charset="0"/>
              </a:rPr>
              <a:t> </a:t>
            </a:r>
            <a:r>
              <a:rPr lang="en-US" dirty="0" err="1" smtClean="0">
                <a:solidFill>
                  <a:schemeClr val="accent5"/>
                </a:solidFill>
                <a:latin typeface="Calibri" panose="020F0502020204030204" pitchFamily="34" charset="0"/>
                <a:cs typeface="Calibri" panose="020F0502020204030204" pitchFamily="34" charset="0"/>
              </a:rPr>
              <a:t>migliaia</a:t>
            </a:r>
            <a:r>
              <a:rPr lang="en-US" dirty="0" smtClean="0">
                <a:solidFill>
                  <a:schemeClr val="accent5"/>
                </a:solidFill>
                <a:latin typeface="Calibri" panose="020F0502020204030204" pitchFamily="34" charset="0"/>
                <a:cs typeface="Calibri" panose="020F0502020204030204" pitchFamily="34" charset="0"/>
              </a:rPr>
              <a:t> di </a:t>
            </a:r>
            <a:r>
              <a:rPr lang="en-US" dirty="0" err="1" smtClean="0">
                <a:solidFill>
                  <a:schemeClr val="accent5"/>
                </a:solidFill>
                <a:latin typeface="Calibri" panose="020F0502020204030204" pitchFamily="34" charset="0"/>
                <a:cs typeface="Calibri" panose="020F0502020204030204" pitchFamily="34" charset="0"/>
              </a:rPr>
              <a:t>cristallizzazioni</a:t>
            </a:r>
            <a:r>
              <a:rPr lang="en-US" dirty="0" smtClean="0">
                <a:solidFill>
                  <a:schemeClr val="accent5"/>
                </a:solidFill>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ed</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essendo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esse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inconsce</a:t>
            </a:r>
            <a:r>
              <a:rPr lang="en-US" dirty="0" smtClean="0">
                <a:latin typeface="Calibri" panose="020F0502020204030204" pitchFamily="34" charset="0"/>
                <a:cs typeface="Calibri" panose="020F0502020204030204" pitchFamily="34" charset="0"/>
              </a:rPr>
              <a:t>, non è </a:t>
            </a:r>
            <a:r>
              <a:rPr lang="en-US" dirty="0" err="1" smtClean="0">
                <a:latin typeface="Calibri" panose="020F0502020204030204" pitchFamily="34" charset="0"/>
                <a:cs typeface="Calibri" panose="020F0502020204030204" pitchFamily="34" charset="0"/>
              </a:rPr>
              <a:t>possibile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farlo</a:t>
            </a:r>
            <a:r>
              <a:rPr lang="en-US" dirty="0" smtClean="0">
                <a:latin typeface="Calibri" panose="020F0502020204030204" pitchFamily="34" charset="0"/>
                <a:cs typeface="Calibri" panose="020F0502020204030204" pitchFamily="34" charset="0"/>
              </a:rPr>
              <a:t> ne con </a:t>
            </a:r>
            <a:r>
              <a:rPr lang="en-US" dirty="0" err="1" smtClean="0">
                <a:latin typeface="Calibri" panose="020F0502020204030204" pitchFamily="34" charset="0"/>
                <a:cs typeface="Calibri" panose="020F0502020204030204" pitchFamily="34" charset="0"/>
              </a:rPr>
              <a:t>una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sostanza</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chimica</a:t>
            </a:r>
            <a:r>
              <a:rPr lang="en-US" dirty="0" smtClean="0">
                <a:latin typeface="Calibri" panose="020F0502020204030204" pitchFamily="34" charset="0"/>
                <a:cs typeface="Calibri" panose="020F0502020204030204" pitchFamily="34" charset="0"/>
              </a:rPr>
              <a:t> ne con un </a:t>
            </a:r>
            <a:r>
              <a:rPr lang="en-US" dirty="0" err="1" smtClean="0">
                <a:latin typeface="Calibri" panose="020F0502020204030204" pitchFamily="34" charset="0"/>
                <a:cs typeface="Calibri" panose="020F0502020204030204" pitchFamily="34" charset="0"/>
              </a:rPr>
              <a:t>esercizio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razionale</a:t>
            </a:r>
            <a:r>
              <a:rPr lang="en-US" dirty="0" smtClean="0">
                <a:latin typeface="Calibri" panose="020F0502020204030204" pitchFamily="34" charset="0"/>
                <a:cs typeface="Calibri" panose="020F0502020204030204" pitchFamily="34" charset="0"/>
              </a:rPr>
              <a:t>, ma </a:t>
            </a:r>
            <a:r>
              <a:rPr lang="en-US" dirty="0" err="1" smtClean="0">
                <a:latin typeface="Calibri" panose="020F0502020204030204" pitchFamily="34" charset="0"/>
                <a:cs typeface="Calibri" panose="020F0502020204030204" pitchFamily="34" charset="0"/>
              </a:rPr>
              <a:t>bensì</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attraverso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strumenti</a:t>
            </a:r>
            <a:r>
              <a:rPr lang="en-US" dirty="0" smtClean="0">
                <a:latin typeface="Calibri" panose="020F0502020204030204" pitchFamily="34" charset="0"/>
                <a:cs typeface="Calibri" panose="020F0502020204030204" pitchFamily="34" charset="0"/>
              </a:rPr>
              <a:t> di </a:t>
            </a:r>
            <a:r>
              <a:rPr lang="en-US" dirty="0" err="1" smtClean="0">
                <a:latin typeface="Calibri" panose="020F0502020204030204" pitchFamily="34" charset="0"/>
                <a:cs typeface="Calibri" panose="020F0502020204030204" pitchFamily="34" charset="0"/>
              </a:rPr>
              <a:t>analisi</a:t>
            </a:r>
            <a:r>
              <a:rPr lang="en-US" dirty="0" smtClean="0">
                <a:latin typeface="Calibri" panose="020F0502020204030204" pitchFamily="34" charset="0"/>
                <a:cs typeface="Calibri" panose="020F0502020204030204" pitchFamily="34" charset="0"/>
              </a:rPr>
              <a:t> del </a:t>
            </a:r>
            <a:r>
              <a:rPr lang="en-US" dirty="0" err="1" smtClean="0">
                <a:latin typeface="Calibri" panose="020F0502020204030204" pitchFamily="34" charset="0"/>
                <a:cs typeface="Calibri" panose="020F0502020204030204" pitchFamily="34" charset="0"/>
              </a:rPr>
              <a:t>profondo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insegno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miei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allievi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nel</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percorso</a:t>
            </a:r>
            <a:r>
              <a:rPr lang="en-US" dirty="0" smtClean="0">
                <a:latin typeface="Calibri" panose="020F0502020204030204" pitchFamily="34" charset="0"/>
                <a:cs typeface="Calibri" panose="020F0502020204030204" pitchFamily="34" charset="0"/>
              </a:rPr>
              <a:t> di </a:t>
            </a:r>
            <a:r>
              <a:rPr lang="en-US" dirty="0" err="1" smtClean="0">
                <a:latin typeface="Calibri" panose="020F0502020204030204" pitchFamily="34" charset="0"/>
                <a:cs typeface="Calibri" panose="020F0502020204030204" pitchFamily="34" charset="0"/>
              </a:rPr>
              <a:t>Emodeling</a:t>
            </a:r>
            <a:r>
              <a:rPr lang="en-US" dirty="0" smtClean="0">
                <a:latin typeface="Calibri" panose="020F0502020204030204" pitchFamily="34" charset="0"/>
                <a:cs typeface="Calibri" panose="020F0502020204030204" pitchFamily="34" charset="0"/>
              </a:rPr>
              <a:t>.</a:t>
            </a:r>
          </a:p>
          <a:p>
            <a:pPr marL="342900" indent="-342900" algn="just"/>
            <a:r>
              <a:rPr lang="en-US" dirty="0" err="1" smtClean="0">
                <a:latin typeface="Calibri" panose="020F0502020204030204" pitchFamily="34" charset="0"/>
                <a:cs typeface="Calibri" panose="020F0502020204030204" pitchFamily="34" charset="0"/>
              </a:rPr>
              <a:t>L’inconscio</a:t>
            </a:r>
            <a:r>
              <a:rPr lang="en-US" dirty="0" smtClean="0">
                <a:latin typeface="Calibri" panose="020F0502020204030204" pitchFamily="34" charset="0"/>
                <a:cs typeface="Calibri" panose="020F0502020204030204" pitchFamily="34" charset="0"/>
              </a:rPr>
              <a:t> è come la </a:t>
            </a:r>
            <a:r>
              <a:rPr lang="en-US" dirty="0" err="1" smtClean="0">
                <a:latin typeface="Calibri" panose="020F0502020204030204" pitchFamily="34" charset="0"/>
                <a:cs typeface="Calibri" panose="020F0502020204030204" pitchFamily="34" charset="0"/>
              </a:rPr>
              <a:t>gravità</a:t>
            </a:r>
            <a:r>
              <a:rPr lang="en-US"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è </a:t>
            </a:r>
            <a:r>
              <a:rPr lang="en-US" dirty="0" err="1" smtClean="0">
                <a:latin typeface="Calibri" panose="020F0502020204030204" pitchFamily="34" charset="0"/>
                <a:cs typeface="Calibri" panose="020F0502020204030204" pitchFamily="34" charset="0"/>
              </a:rPr>
              <a:t>presente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ovunque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ed</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agisce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su</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tutto</a:t>
            </a:r>
            <a:r>
              <a:rPr lang="en-US" dirty="0" smtClean="0">
                <a:latin typeface="Calibri" panose="020F0502020204030204" pitchFamily="34" charset="0"/>
                <a:cs typeface="Calibri" panose="020F0502020204030204" pitchFamily="34" charset="0"/>
              </a:rPr>
              <a:t> e </a:t>
            </a:r>
            <a:r>
              <a:rPr lang="en-US" dirty="0" err="1" smtClean="0">
                <a:latin typeface="Calibri" panose="020F0502020204030204" pitchFamily="34" charset="0"/>
                <a:cs typeface="Calibri" panose="020F0502020204030204" pitchFamily="34" charset="0"/>
              </a:rPr>
              <a:t>tutti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anc’esso</a:t>
            </a:r>
            <a:r>
              <a:rPr lang="en-US" dirty="0" smtClean="0">
                <a:latin typeface="Calibri" panose="020F0502020204030204" pitchFamily="34" charset="0"/>
                <a:cs typeface="Calibri" panose="020F0502020204030204" pitchFamily="34" charset="0"/>
              </a:rPr>
              <a:t> non </a:t>
            </a:r>
            <a:r>
              <a:rPr lang="en-US" dirty="0" err="1" smtClean="0">
                <a:latin typeface="Calibri" panose="020F0502020204030204" pitchFamily="34" charset="0"/>
                <a:cs typeface="Calibri" panose="020F0502020204030204" pitchFamily="34" charset="0"/>
              </a:rPr>
              <a:t>si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vede</a:t>
            </a:r>
            <a:r>
              <a:rPr lang="en-US" dirty="0" smtClean="0">
                <a:latin typeface="Calibri" panose="020F0502020204030204" pitchFamily="34" charset="0"/>
                <a:cs typeface="Calibri" panose="020F0502020204030204" pitchFamily="34" charset="0"/>
              </a:rPr>
              <a:t>, ma se ne </a:t>
            </a:r>
            <a:r>
              <a:rPr lang="en-US" dirty="0" err="1" smtClean="0">
                <a:latin typeface="Calibri" panose="020F0502020204030204" pitchFamily="34" charset="0"/>
                <a:cs typeface="Calibri" panose="020F0502020204030204" pitchFamily="34" charset="0"/>
              </a:rPr>
              <a:t>vedono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gli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effetti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sulla</a:t>
            </a:r>
            <a:r>
              <a:rPr lang="en-US" dirty="0" smtClean="0">
                <a:latin typeface="Calibri" panose="020F0502020204030204" pitchFamily="34" charset="0"/>
                <a:cs typeface="Calibri" panose="020F0502020204030204" pitchFamily="34" charset="0"/>
              </a:rPr>
              <a:t> vita </a:t>
            </a:r>
            <a:r>
              <a:rPr lang="en-US" dirty="0" err="1" smtClean="0">
                <a:latin typeface="Calibri" panose="020F0502020204030204" pitchFamily="34" charset="0"/>
                <a:cs typeface="Calibri" panose="020F0502020204030204" pitchFamily="34" charset="0"/>
              </a:rPr>
              <a:t>reale</a:t>
            </a:r>
            <a:r>
              <a:rPr lang="en-US" dirty="0" smtClean="0">
                <a:latin typeface="Calibri" panose="020F0502020204030204" pitchFamily="34" charset="0"/>
                <a:cs typeface="Calibri" panose="020F0502020204030204" pitchFamily="34" charset="0"/>
              </a:rPr>
              <a:t>.</a:t>
            </a:r>
          </a:p>
          <a:p>
            <a:pPr marL="342900" indent="-342900" algn="just"/>
            <a:r>
              <a:rPr lang="en-US" dirty="0" err="1" smtClean="0">
                <a:latin typeface="Calibri" panose="020F0502020204030204" pitchFamily="34" charset="0"/>
                <a:cs typeface="Calibri" panose="020F0502020204030204" pitchFamily="34" charset="0"/>
              </a:rPr>
              <a:t>Limitarne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fino</a:t>
            </a:r>
            <a:r>
              <a:rPr lang="en-US" dirty="0" smtClean="0">
                <a:latin typeface="Calibri" panose="020F0502020204030204" pitchFamily="34" charset="0"/>
                <a:cs typeface="Calibri" panose="020F0502020204030204" pitchFamily="34" charset="0"/>
              </a:rPr>
              <a:t> ad </a:t>
            </a:r>
            <a:r>
              <a:rPr lang="en-US" dirty="0" err="1" smtClean="0">
                <a:latin typeface="Calibri" panose="020F0502020204030204" pitchFamily="34" charset="0"/>
                <a:cs typeface="Calibri" panose="020F0502020204030204" pitchFamily="34" charset="0"/>
              </a:rPr>
              <a:t>annullarne</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gli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effetti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quando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essi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sono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spiacevoli</a:t>
            </a:r>
            <a:r>
              <a:rPr lang="en-US" dirty="0" smtClean="0">
                <a:latin typeface="Calibri" panose="020F0502020204030204" pitchFamily="34" charset="0"/>
                <a:cs typeface="Calibri" panose="020F0502020204030204" pitchFamily="34" charset="0"/>
              </a:rPr>
              <a:t> è </a:t>
            </a:r>
            <a:r>
              <a:rPr lang="en-US" dirty="0" err="1" smtClean="0">
                <a:latin typeface="Calibri" panose="020F0502020204030204" pitchFamily="34" charset="0"/>
                <a:cs typeface="Calibri" panose="020F0502020204030204" pitchFamily="34" charset="0"/>
              </a:rPr>
              <a:t>l’obiettivo</a:t>
            </a:r>
            <a:r>
              <a:rPr lang="en-US"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8108" y="262659"/>
            <a:ext cx="4824535" cy="6534597"/>
          </a:xfrm>
        </p:spPr>
      </p:pic>
    </p:spTree>
    <p:extLst>
      <p:ext uri="{BB962C8B-B14F-4D97-AF65-F5344CB8AC3E}">
        <p14:creationId xmlns:p14="http://schemas.microsoft.com/office/powerpoint/2010/main" val="1634434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2413" y="381000"/>
            <a:ext cx="9144001" cy="599728"/>
          </a:xfrm>
        </p:spPr>
        <p:txBody>
          <a:bodyPr/>
          <a:lstStyle/>
          <a:p>
            <a:r>
              <a:rPr lang="it-IT" dirty="0" smtClean="0">
                <a:solidFill>
                  <a:schemeClr val="accent5"/>
                </a:solidFill>
              </a:rPr>
              <a:t>L’EMODELING</a:t>
            </a:r>
            <a:endParaRPr lang="it-IT" dirty="0">
              <a:solidFill>
                <a:schemeClr val="accent5"/>
              </a:solidFill>
            </a:endParaRPr>
          </a:p>
        </p:txBody>
      </p:sp>
      <p:sp>
        <p:nvSpPr>
          <p:cNvPr id="3" name="Segnaposto contenuto 2"/>
          <p:cNvSpPr>
            <a:spLocks noGrp="1"/>
          </p:cNvSpPr>
          <p:nvPr>
            <p:ph idx="1"/>
          </p:nvPr>
        </p:nvSpPr>
        <p:spPr>
          <a:xfrm>
            <a:off x="1269877" y="1124744"/>
            <a:ext cx="9505056" cy="5040559"/>
          </a:xfrm>
        </p:spPr>
        <p:txBody>
          <a:bodyPr>
            <a:normAutofit fontScale="92500" lnSpcReduction="20000"/>
          </a:bodyPr>
          <a:lstStyle/>
          <a:p>
            <a:pPr algn="just"/>
            <a:r>
              <a:rPr lang="it-IT" dirty="0"/>
              <a:t> L</a:t>
            </a:r>
            <a:r>
              <a:rPr lang="it-IT" dirty="0" smtClean="0"/>
              <a:t>’</a:t>
            </a:r>
            <a:r>
              <a:rPr lang="it-IT" dirty="0" err="1" smtClean="0"/>
              <a:t>Emodeling</a:t>
            </a:r>
            <a:r>
              <a:rPr lang="it-IT" dirty="0" smtClean="0"/>
              <a:t> è una moderna analisi dell’inconscio; un viaggio nel profondo, che permette la conoscenza di come funzioniamo </a:t>
            </a:r>
            <a:r>
              <a:rPr lang="it-IT" dirty="0" smtClean="0"/>
              <a:t>e </a:t>
            </a:r>
            <a:r>
              <a:rPr lang="it-IT" dirty="0" smtClean="0"/>
              <a:t>di come funzionano le cose intorno a noi.</a:t>
            </a:r>
          </a:p>
          <a:p>
            <a:pPr algn="just"/>
            <a:r>
              <a:rPr lang="it-IT" dirty="0" smtClean="0"/>
              <a:t>Questa conoscenza </a:t>
            </a:r>
            <a:r>
              <a:rPr lang="it-IT" dirty="0" smtClean="0"/>
              <a:t>permette il dissolversi delle </a:t>
            </a:r>
            <a:r>
              <a:rPr lang="it-IT" dirty="0" smtClean="0"/>
              <a:t>paure e </a:t>
            </a:r>
            <a:r>
              <a:rPr lang="it-IT" dirty="0" smtClean="0"/>
              <a:t>delle </a:t>
            </a:r>
            <a:r>
              <a:rPr lang="it-IT" dirty="0" smtClean="0"/>
              <a:t>ansie, nonché i pensieri </a:t>
            </a:r>
            <a:r>
              <a:rPr lang="it-IT" dirty="0" smtClean="0"/>
              <a:t>limitanti, scoprendo la genesi della loro nascita.</a:t>
            </a:r>
            <a:endParaRPr lang="it-IT" dirty="0" smtClean="0"/>
          </a:p>
          <a:p>
            <a:pPr algn="just"/>
            <a:r>
              <a:rPr lang="it-IT" dirty="0" smtClean="0"/>
              <a:t>Un metodo che riesce in tempi impensabili per altri approcci, </a:t>
            </a:r>
            <a:r>
              <a:rPr lang="it-IT" dirty="0"/>
              <a:t> </a:t>
            </a:r>
            <a:r>
              <a:rPr lang="it-IT" dirty="0" smtClean="0"/>
              <a:t>a portare l’allievo ai massimi livelli di se stesso ed abitare stabilmente l’eccellenza, liberando energie sino ad </a:t>
            </a:r>
            <a:r>
              <a:rPr lang="it-IT" dirty="0" smtClean="0"/>
              <a:t>ora </a:t>
            </a:r>
            <a:r>
              <a:rPr lang="it-IT" dirty="0" smtClean="0"/>
              <a:t>rimaste bloccate da imprinting negativi e rendendole disponibili per una migliore costruzione di se.</a:t>
            </a:r>
          </a:p>
          <a:p>
            <a:pPr algn="just"/>
            <a:r>
              <a:rPr lang="it-IT" dirty="0" smtClean="0"/>
              <a:t>L’</a:t>
            </a:r>
            <a:r>
              <a:rPr lang="it-IT" dirty="0" err="1" smtClean="0"/>
              <a:t>emodeling</a:t>
            </a:r>
            <a:r>
              <a:rPr lang="it-IT" dirty="0" smtClean="0"/>
              <a:t> agisce </a:t>
            </a:r>
            <a:r>
              <a:rPr lang="it-IT" dirty="0" err="1" smtClean="0"/>
              <a:t>affinchè</a:t>
            </a:r>
            <a:r>
              <a:rPr lang="it-IT" dirty="0" smtClean="0"/>
              <a:t> la persona trovi la risposta alle domane: chi sono, dove sto andando e perché esisto, quale è la mia missione in questa vita.</a:t>
            </a:r>
          </a:p>
          <a:p>
            <a:pPr algn="just"/>
            <a:r>
              <a:rPr lang="it-IT" dirty="0" smtClean="0"/>
              <a:t>Oggi l’</a:t>
            </a:r>
            <a:r>
              <a:rPr lang="it-IT" dirty="0" err="1" smtClean="0"/>
              <a:t>emodeling</a:t>
            </a:r>
            <a:r>
              <a:rPr lang="it-IT" dirty="0" smtClean="0"/>
              <a:t> viene praticato ed insegnato oltre che in Italia da me e dai miei allievi,  in diverse nazioni europee , Irlanda, Germania, compresa la svizzera fino ad arrivare in Giappone.</a:t>
            </a:r>
          </a:p>
          <a:p>
            <a:pPr algn="just"/>
            <a:r>
              <a:rPr lang="it-IT" dirty="0" smtClean="0"/>
              <a:t>L’</a:t>
            </a:r>
            <a:r>
              <a:rPr lang="it-IT" dirty="0" err="1" smtClean="0"/>
              <a:t>emodeling</a:t>
            </a:r>
            <a:r>
              <a:rPr lang="it-IT" dirty="0" smtClean="0"/>
              <a:t> è per una élite di persone che hanno deciso di essere eccellenti guide di se stessi, con la consapevolezza delle loro pulsioni interiori.</a:t>
            </a:r>
          </a:p>
          <a:p>
            <a:pPr marL="0" indent="0">
              <a:buNone/>
            </a:pPr>
            <a:endParaRPr lang="it-IT" dirty="0"/>
          </a:p>
        </p:txBody>
      </p:sp>
    </p:spTree>
    <p:extLst>
      <p:ext uri="{BB962C8B-B14F-4D97-AF65-F5344CB8AC3E}">
        <p14:creationId xmlns:p14="http://schemas.microsoft.com/office/powerpoint/2010/main" val="30281854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36" y="116632"/>
            <a:ext cx="10058400" cy="6635963"/>
          </a:xfrm>
          <a:prstGeom prst="rect">
            <a:avLst/>
          </a:prstGeom>
        </p:spPr>
      </p:pic>
    </p:spTree>
    <p:extLst>
      <p:ext uri="{BB962C8B-B14F-4D97-AF65-F5344CB8AC3E}">
        <p14:creationId xmlns:p14="http://schemas.microsoft.com/office/powerpoint/2010/main" val="23467270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2413" y="381000"/>
            <a:ext cx="8964487" cy="743744"/>
          </a:xfrm>
        </p:spPr>
        <p:txBody>
          <a:bodyPr/>
          <a:lstStyle/>
          <a:p>
            <a:r>
              <a:rPr lang="it-IT" dirty="0" smtClean="0">
                <a:solidFill>
                  <a:schemeClr val="accent5"/>
                </a:solidFill>
              </a:rPr>
              <a:t>RIMODELLARE LA MENTE INCONSCIA</a:t>
            </a:r>
            <a:endParaRPr lang="it-IT" dirty="0">
              <a:solidFill>
                <a:schemeClr val="accent5"/>
              </a:solidFill>
            </a:endParaRPr>
          </a:p>
        </p:txBody>
      </p:sp>
      <p:sp>
        <p:nvSpPr>
          <p:cNvPr id="3" name="Segnaposto contenuto 2"/>
          <p:cNvSpPr>
            <a:spLocks noGrp="1"/>
          </p:cNvSpPr>
          <p:nvPr>
            <p:ph idx="1"/>
          </p:nvPr>
        </p:nvSpPr>
        <p:spPr>
          <a:xfrm>
            <a:off x="1485901" y="1340768"/>
            <a:ext cx="9361040" cy="4679033"/>
          </a:xfrm>
        </p:spPr>
        <p:txBody>
          <a:bodyPr>
            <a:normAutofit fontScale="92500" lnSpcReduction="20000"/>
          </a:bodyPr>
          <a:lstStyle/>
          <a:p>
            <a:pPr algn="just"/>
            <a:r>
              <a:rPr lang="it-IT" dirty="0" smtClean="0"/>
              <a:t>La razionalità non ha armi per cambiare le cose dentro noi, perché dove risiedono le cristallizzazioni non c’è ne tempo ne logica, essendo le emozioni rimosse dall’evento reale che le ha generate, infatti è noto che le paure sono irrazionali, e  per questo le strategie ed i metodi di crescita personale basati su un controllo razionale-mentale falliscono.</a:t>
            </a:r>
          </a:p>
          <a:p>
            <a:pPr algn="just"/>
            <a:r>
              <a:rPr lang="it-IT" dirty="0" smtClean="0"/>
              <a:t>Per rimodellare le memorie inconsce è necessario scendervi dentro con armi più sofisticate come il vuoto, l’assenza, la contemplazione dell’altro in noi.</a:t>
            </a:r>
          </a:p>
          <a:p>
            <a:pPr algn="just"/>
            <a:r>
              <a:rPr lang="it-IT" dirty="0" smtClean="0"/>
              <a:t>È un fine lavoro di attivazione dei neuroni specchio, insieme all’utilizzo dell’interpretazione dei sogni e delle libere associazioni, che ci permette di far emergere il senso dietro un vissuto emozionale profondo e di spiegarlo alla coscienza.</a:t>
            </a:r>
          </a:p>
          <a:p>
            <a:pPr algn="just"/>
            <a:r>
              <a:rPr lang="it-IT" dirty="0" smtClean="0"/>
              <a:t>Questa </a:t>
            </a:r>
            <a:r>
              <a:rPr lang="it-IT" dirty="0" smtClean="0">
                <a:solidFill>
                  <a:schemeClr val="accent5"/>
                </a:solidFill>
              </a:rPr>
              <a:t>«traduzione</a:t>
            </a:r>
            <a:r>
              <a:rPr lang="it-IT" dirty="0" smtClean="0">
                <a:solidFill>
                  <a:schemeClr val="accent5"/>
                </a:solidFill>
              </a:rPr>
              <a:t>» </a:t>
            </a:r>
            <a:r>
              <a:rPr lang="it-IT" dirty="0" smtClean="0"/>
              <a:t>accompagnata da un lavoro di ricostruzione della scena interiore, permette di rimodulare con il  nuovo senso dato l’evento emotivo cristallizzato, dando vita ad una nuova cristallizzazione più funzionale alle nostre esigente  di oggi.</a:t>
            </a:r>
            <a:endParaRPr lang="it-IT" dirty="0"/>
          </a:p>
        </p:txBody>
      </p:sp>
    </p:spTree>
    <p:extLst>
      <p:ext uri="{BB962C8B-B14F-4D97-AF65-F5344CB8AC3E}">
        <p14:creationId xmlns:p14="http://schemas.microsoft.com/office/powerpoint/2010/main" val="40179516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2413" y="381000"/>
            <a:ext cx="8316415" cy="671736"/>
          </a:xfrm>
        </p:spPr>
        <p:txBody>
          <a:bodyPr/>
          <a:lstStyle/>
          <a:p>
            <a:r>
              <a:rPr lang="it-IT" dirty="0" smtClean="0">
                <a:solidFill>
                  <a:schemeClr val="accent5"/>
                </a:solidFill>
              </a:rPr>
              <a:t>RIAPPRENDIMENTO EMOZIONALE</a:t>
            </a:r>
            <a:endParaRPr lang="it-IT" dirty="0">
              <a:solidFill>
                <a:schemeClr val="accent5"/>
              </a:solidFill>
            </a:endParaRPr>
          </a:p>
        </p:txBody>
      </p:sp>
      <p:sp>
        <p:nvSpPr>
          <p:cNvPr id="3" name="Segnaposto contenuto 2"/>
          <p:cNvSpPr>
            <a:spLocks noGrp="1"/>
          </p:cNvSpPr>
          <p:nvPr>
            <p:ph idx="1"/>
          </p:nvPr>
        </p:nvSpPr>
        <p:spPr>
          <a:xfrm>
            <a:off x="1522413" y="1484785"/>
            <a:ext cx="9134391" cy="4535016"/>
          </a:xfrm>
        </p:spPr>
        <p:txBody>
          <a:bodyPr>
            <a:normAutofit fontScale="92500"/>
          </a:bodyPr>
          <a:lstStyle/>
          <a:p>
            <a:pPr algn="just"/>
            <a:r>
              <a:rPr lang="it-IT" dirty="0" smtClean="0"/>
              <a:t>Per generare una nuova e reale cristallizzazione, in contrapposizione ad una non più funzionale alla nostra vita attuale, è necessario scendere nella mente inconscia dell’allievo, e sia chiaro che questo non può essere fatto da se, perché la nostra razionalità è come una porta che chiude l’accesso al mondo interiore, inibendone ogni possibilità di modificazione.</a:t>
            </a:r>
          </a:p>
          <a:p>
            <a:pPr algn="just"/>
            <a:r>
              <a:rPr lang="it-IT" dirty="0" smtClean="0"/>
              <a:t>Metaforicamente è necessario ricreare lo stesso film esistente nell’altro, frutto delle sue cristallizzazioni inconsce, ma ad un certo punto, cambiandone l’epilogo, quindi si crea un film che finisce in modo diverso ma simile al precedente in modo che per similitudine l’inconscio lo registri come primario.</a:t>
            </a:r>
          </a:p>
          <a:p>
            <a:pPr algn="just"/>
            <a:r>
              <a:rPr lang="it-IT" dirty="0" smtClean="0"/>
              <a:t>In questo modo si avrà come vissuto emozionale ricordato, quello della nuova cristallizzazione, sottolineando che questo processo andrà ripetuto più volte, in base a quanto profonda era la cristallizzazione primaria.</a:t>
            </a:r>
            <a:endParaRPr lang="it-IT" dirty="0"/>
          </a:p>
        </p:txBody>
      </p:sp>
    </p:spTree>
    <p:extLst>
      <p:ext uri="{BB962C8B-B14F-4D97-AF65-F5344CB8AC3E}">
        <p14:creationId xmlns:p14="http://schemas.microsoft.com/office/powerpoint/2010/main" val="17237267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contenuto 13"/>
          <p:cNvSpPr>
            <a:spLocks noGrp="1"/>
          </p:cNvSpPr>
          <p:nvPr>
            <p:ph idx="1"/>
          </p:nvPr>
        </p:nvSpPr>
        <p:spPr>
          <a:xfrm>
            <a:off x="1522413" y="1904999"/>
            <a:ext cx="3923927" cy="4116289"/>
          </a:xfrm>
        </p:spPr>
        <p:txBody>
          <a:bodyPr rtlCol="0">
            <a:normAutofit lnSpcReduction="10000"/>
          </a:bodyPr>
          <a:lstStyle/>
          <a:p>
            <a:pPr marL="0" indent="0">
              <a:buNone/>
            </a:pPr>
            <a:r>
              <a:rPr lang="en-US" b="1" dirty="0" smtClean="0">
                <a:solidFill>
                  <a:schemeClr val="accent5"/>
                </a:solidFill>
              </a:rPr>
              <a:t>Parte 1</a:t>
            </a:r>
          </a:p>
          <a:p>
            <a:pPr marL="0" indent="0">
              <a:buNone/>
            </a:pPr>
            <a:r>
              <a:rPr lang="en-US" dirty="0" smtClean="0"/>
              <a:t>la </a:t>
            </a:r>
            <a:r>
              <a:rPr lang="en-US" dirty="0" err="1"/>
              <a:t>M</a:t>
            </a:r>
            <a:r>
              <a:rPr lang="en-US" dirty="0" err="1" smtClean="0"/>
              <a:t>ente</a:t>
            </a:r>
            <a:r>
              <a:rPr lang="en-US" dirty="0" smtClean="0"/>
              <a:t> </a:t>
            </a:r>
            <a:r>
              <a:rPr lang="en-US" dirty="0" err="1" smtClean="0"/>
              <a:t>inconscia</a:t>
            </a:r>
            <a:endParaRPr lang="en-US" dirty="0" smtClean="0"/>
          </a:p>
          <a:p>
            <a:pPr marL="0" indent="0">
              <a:buNone/>
            </a:pPr>
            <a:r>
              <a:rPr lang="en-US" dirty="0" smtClean="0"/>
              <a:t>Le </a:t>
            </a:r>
            <a:r>
              <a:rPr lang="en-US" dirty="0" err="1"/>
              <a:t>E</a:t>
            </a:r>
            <a:r>
              <a:rPr lang="en-US" dirty="0" err="1" smtClean="0"/>
              <a:t>mozioni</a:t>
            </a:r>
            <a:r>
              <a:rPr lang="en-US" dirty="0" smtClean="0"/>
              <a:t> </a:t>
            </a:r>
            <a:r>
              <a:rPr lang="en-US" dirty="0" err="1" smtClean="0"/>
              <a:t>ed</a:t>
            </a:r>
            <a:r>
              <a:rPr lang="en-US" dirty="0" smtClean="0"/>
              <a:t> </a:t>
            </a:r>
            <a:r>
              <a:rPr lang="en-US" dirty="0" err="1" smtClean="0"/>
              <a:t>il</a:t>
            </a:r>
            <a:r>
              <a:rPr lang="en-US" dirty="0" smtClean="0"/>
              <a:t> </a:t>
            </a:r>
            <a:r>
              <a:rPr lang="en-US" dirty="0" err="1" smtClean="0"/>
              <a:t>vissuto</a:t>
            </a:r>
            <a:endParaRPr lang="en-US" dirty="0" smtClean="0"/>
          </a:p>
          <a:p>
            <a:pPr marL="0" indent="0">
              <a:buNone/>
            </a:pPr>
            <a:r>
              <a:rPr lang="en-US" dirty="0" smtClean="0"/>
              <a:t>Le </a:t>
            </a:r>
            <a:r>
              <a:rPr lang="en-US" dirty="0" err="1"/>
              <a:t>C</a:t>
            </a:r>
            <a:r>
              <a:rPr lang="en-US" dirty="0" err="1" smtClean="0"/>
              <a:t>ristallizzazioni</a:t>
            </a:r>
            <a:r>
              <a:rPr lang="en-US" dirty="0" smtClean="0"/>
              <a:t> </a:t>
            </a:r>
            <a:endParaRPr lang="en-US" dirty="0" smtClean="0"/>
          </a:p>
          <a:p>
            <a:pPr marL="0" indent="0">
              <a:buNone/>
            </a:pPr>
            <a:r>
              <a:rPr lang="en-US" dirty="0" err="1" smtClean="0"/>
              <a:t>L’Imprinting</a:t>
            </a:r>
            <a:r>
              <a:rPr lang="en-US" dirty="0" smtClean="0"/>
              <a:t> </a:t>
            </a:r>
            <a:r>
              <a:rPr lang="en-US" dirty="0" err="1" smtClean="0"/>
              <a:t>emotivo</a:t>
            </a:r>
            <a:endParaRPr lang="en-US" dirty="0" smtClean="0"/>
          </a:p>
          <a:p>
            <a:pPr marL="0" indent="0">
              <a:buNone/>
            </a:pPr>
            <a:r>
              <a:rPr lang="en-US" dirty="0"/>
              <a:t>Le </a:t>
            </a:r>
            <a:r>
              <a:rPr lang="en-US" dirty="0" err="1"/>
              <a:t>R</a:t>
            </a:r>
            <a:r>
              <a:rPr lang="en-US" dirty="0" err="1" smtClean="0"/>
              <a:t>imozioni</a:t>
            </a:r>
            <a:endParaRPr lang="en-US" dirty="0" smtClean="0"/>
          </a:p>
          <a:p>
            <a:pPr marL="0" indent="0">
              <a:buNone/>
            </a:pPr>
            <a:r>
              <a:rPr lang="en-US" dirty="0" err="1" smtClean="0"/>
              <a:t>Cos’è</a:t>
            </a:r>
            <a:r>
              <a:rPr lang="en-US" dirty="0" smtClean="0"/>
              <a:t> </a:t>
            </a:r>
            <a:r>
              <a:rPr lang="en-US" dirty="0"/>
              <a:t>la </a:t>
            </a:r>
            <a:r>
              <a:rPr lang="en-US" dirty="0" err="1"/>
              <a:t>realtà</a:t>
            </a:r>
            <a:r>
              <a:rPr lang="en-US" dirty="0" smtClean="0"/>
              <a:t>?</a:t>
            </a:r>
          </a:p>
          <a:p>
            <a:pPr marL="0" indent="0">
              <a:buNone/>
            </a:pPr>
            <a:r>
              <a:rPr lang="en-US" dirty="0" smtClean="0"/>
              <a:t>Il </a:t>
            </a:r>
            <a:r>
              <a:rPr lang="en-US" dirty="0" err="1" smtClean="0"/>
              <a:t>Sogno</a:t>
            </a:r>
            <a:endParaRPr lang="en-US" dirty="0" smtClean="0"/>
          </a:p>
          <a:p>
            <a:pPr marL="0" indent="0">
              <a:buNone/>
            </a:pPr>
            <a:endParaRPr lang="en-US" dirty="0" smtClean="0"/>
          </a:p>
        </p:txBody>
      </p:sp>
      <p:sp>
        <p:nvSpPr>
          <p:cNvPr id="4" name="Segnaposto contenuto 13"/>
          <p:cNvSpPr txBox="1">
            <a:spLocks/>
          </p:cNvSpPr>
          <p:nvPr/>
        </p:nvSpPr>
        <p:spPr>
          <a:xfrm>
            <a:off x="6310437" y="1914625"/>
            <a:ext cx="4536504" cy="4106663"/>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5"/>
                </a:solidFill>
              </a:rPr>
              <a:t>Parte 2 </a:t>
            </a:r>
            <a:endParaRPr lang="en-US" b="1" dirty="0" smtClean="0">
              <a:solidFill>
                <a:schemeClr val="accent5"/>
              </a:solidFill>
            </a:endParaRPr>
          </a:p>
          <a:p>
            <a:pPr marL="0" indent="0">
              <a:buNone/>
            </a:pPr>
            <a:r>
              <a:rPr lang="en-US" dirty="0"/>
              <a:t>Il Sistema </a:t>
            </a:r>
            <a:r>
              <a:rPr lang="en-US" dirty="0" err="1"/>
              <a:t>delle</a:t>
            </a:r>
            <a:r>
              <a:rPr lang="en-US" dirty="0"/>
              <a:t> </a:t>
            </a:r>
            <a:r>
              <a:rPr lang="en-US" dirty="0" err="1" smtClean="0"/>
              <a:t>proiezioni</a:t>
            </a:r>
            <a:endParaRPr lang="en-US" dirty="0" smtClean="0"/>
          </a:p>
          <a:p>
            <a:pPr marL="0" indent="0">
              <a:buNone/>
            </a:pPr>
            <a:r>
              <a:rPr lang="en-US" dirty="0"/>
              <a:t>I </a:t>
            </a:r>
            <a:r>
              <a:rPr lang="en-US" dirty="0" err="1"/>
              <a:t>R</a:t>
            </a:r>
            <a:r>
              <a:rPr lang="en-US" dirty="0" err="1" smtClean="0"/>
              <a:t>isvolti</a:t>
            </a:r>
            <a:r>
              <a:rPr lang="en-US" dirty="0" smtClean="0"/>
              <a:t> </a:t>
            </a:r>
            <a:r>
              <a:rPr lang="en-US" dirty="0" err="1" smtClean="0"/>
              <a:t>pratici</a:t>
            </a:r>
            <a:endParaRPr lang="en-US" dirty="0" smtClean="0"/>
          </a:p>
          <a:p>
            <a:pPr marL="0" indent="0">
              <a:buFont typeface="Arial" pitchFamily="34" charset="0"/>
              <a:buNone/>
            </a:pPr>
            <a:r>
              <a:rPr lang="en-US" dirty="0" err="1" smtClean="0"/>
              <a:t>R</a:t>
            </a:r>
            <a:r>
              <a:rPr lang="en-US" dirty="0" err="1" smtClean="0"/>
              <a:t>imodellare</a:t>
            </a:r>
            <a:r>
              <a:rPr lang="en-US" dirty="0" smtClean="0"/>
              <a:t> </a:t>
            </a:r>
            <a:r>
              <a:rPr lang="en-US" dirty="0" smtClean="0"/>
              <a:t>la </a:t>
            </a:r>
            <a:r>
              <a:rPr lang="en-US" dirty="0" err="1" smtClean="0"/>
              <a:t>mente</a:t>
            </a:r>
            <a:r>
              <a:rPr lang="en-US" dirty="0" smtClean="0"/>
              <a:t> </a:t>
            </a:r>
            <a:r>
              <a:rPr lang="en-US" dirty="0" err="1" smtClean="0"/>
              <a:t>inconscia</a:t>
            </a:r>
            <a:endParaRPr lang="en-US" dirty="0" smtClean="0"/>
          </a:p>
          <a:p>
            <a:pPr marL="0" indent="0">
              <a:buFont typeface="Arial" pitchFamily="34" charset="0"/>
              <a:buNone/>
            </a:pPr>
            <a:r>
              <a:rPr lang="en-US" dirty="0" err="1" smtClean="0"/>
              <a:t>Riapprendimento</a:t>
            </a:r>
            <a:r>
              <a:rPr lang="en-US" dirty="0" smtClean="0"/>
              <a:t> </a:t>
            </a:r>
            <a:r>
              <a:rPr lang="en-US" dirty="0" err="1" smtClean="0"/>
              <a:t>emozionale</a:t>
            </a:r>
            <a:endParaRPr lang="en-US" dirty="0" smtClean="0"/>
          </a:p>
          <a:p>
            <a:pPr marL="0" indent="0">
              <a:buNone/>
            </a:pPr>
            <a:r>
              <a:rPr lang="en-US" dirty="0"/>
              <a:t>La </a:t>
            </a:r>
            <a:r>
              <a:rPr lang="en-US" dirty="0" err="1"/>
              <a:t>Rinascita</a:t>
            </a:r>
            <a:r>
              <a:rPr lang="en-US" dirty="0"/>
              <a:t> </a:t>
            </a:r>
            <a:r>
              <a:rPr lang="en-US" dirty="0" err="1"/>
              <a:t>nel</a:t>
            </a:r>
            <a:r>
              <a:rPr lang="en-US" dirty="0"/>
              <a:t> </a:t>
            </a:r>
            <a:r>
              <a:rPr lang="en-US" dirty="0" err="1"/>
              <a:t>reale</a:t>
            </a:r>
            <a:r>
              <a:rPr lang="en-US" dirty="0"/>
              <a:t> del </a:t>
            </a:r>
            <a:r>
              <a:rPr lang="en-US" dirty="0" err="1"/>
              <a:t>nuovo</a:t>
            </a:r>
            <a:r>
              <a:rPr lang="en-US" dirty="0"/>
              <a:t> </a:t>
            </a:r>
            <a:r>
              <a:rPr lang="en-US" dirty="0" err="1"/>
              <a:t>Sè</a:t>
            </a:r>
            <a:endParaRPr lang="en-US" dirty="0"/>
          </a:p>
          <a:p>
            <a:pPr marL="0" indent="0">
              <a:buFont typeface="Arial" pitchFamily="34" charset="0"/>
              <a:buNone/>
            </a:pPr>
            <a:r>
              <a:rPr lang="en-US" dirty="0" smtClean="0"/>
              <a:t>La </a:t>
            </a:r>
            <a:r>
              <a:rPr lang="en-US" dirty="0" smtClean="0"/>
              <a:t>Nuova </a:t>
            </a:r>
            <a:r>
              <a:rPr lang="en-US" dirty="0" err="1" smtClean="0"/>
              <a:t>costruzione</a:t>
            </a:r>
            <a:r>
              <a:rPr lang="en-US" dirty="0" smtClean="0"/>
              <a:t> </a:t>
            </a:r>
            <a:r>
              <a:rPr lang="en-US" dirty="0" err="1" smtClean="0"/>
              <a:t>dell’io</a:t>
            </a:r>
            <a:endParaRPr lang="en-US" dirty="0" smtClean="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solidFill>
                  <a:schemeClr val="accent5"/>
                </a:solidFill>
              </a:rPr>
              <a:t>LA RINASCITA NEL REALE DEL NUOVO SÈ</a:t>
            </a:r>
            <a:r>
              <a:rPr lang="en-US" b="1" dirty="0">
                <a:solidFill>
                  <a:schemeClr val="accent5"/>
                </a:solidFill>
              </a:rPr>
              <a:t/>
            </a:r>
            <a:br>
              <a:rPr lang="en-US" b="1" dirty="0">
                <a:solidFill>
                  <a:schemeClr val="accent5"/>
                </a:solidFill>
              </a:rPr>
            </a:br>
            <a:endParaRPr lang="it-IT" dirty="0"/>
          </a:p>
        </p:txBody>
      </p:sp>
      <p:sp>
        <p:nvSpPr>
          <p:cNvPr id="3" name="Segnaposto contenuto 2"/>
          <p:cNvSpPr>
            <a:spLocks noGrp="1"/>
          </p:cNvSpPr>
          <p:nvPr>
            <p:ph idx="1"/>
          </p:nvPr>
        </p:nvSpPr>
        <p:spPr/>
        <p:txBody>
          <a:bodyPr/>
          <a:lstStyle/>
          <a:p>
            <a:pPr algn="just"/>
            <a:r>
              <a:rPr lang="it-IT" dirty="0" smtClean="0"/>
              <a:t>Il lavoro che si </a:t>
            </a:r>
            <a:r>
              <a:rPr lang="it-IT" dirty="0" smtClean="0"/>
              <a:t>fa è quello </a:t>
            </a:r>
            <a:r>
              <a:rPr lang="it-IT" dirty="0" smtClean="0"/>
              <a:t>di entrare tramite  l’assenza nell’altro</a:t>
            </a:r>
            <a:r>
              <a:rPr lang="it-IT" dirty="0" smtClean="0"/>
              <a:t>, utilizzando </a:t>
            </a:r>
            <a:r>
              <a:rPr lang="it-IT" dirty="0" smtClean="0"/>
              <a:t>i sogni, le </a:t>
            </a:r>
            <a:r>
              <a:rPr lang="it-IT" dirty="0" smtClean="0"/>
              <a:t>libere associazioni </a:t>
            </a:r>
            <a:r>
              <a:rPr lang="it-IT" dirty="0" smtClean="0"/>
              <a:t>e la comunicazione inconscia, individuarne le stanze piene di cose non funzionali e scatole vuote, liberare questo spazio, per far posto a nuovi mattoni costituenti il proprio Sé interiore.</a:t>
            </a:r>
          </a:p>
          <a:p>
            <a:pPr algn="just"/>
            <a:r>
              <a:rPr lang="it-IT" dirty="0" smtClean="0"/>
              <a:t>Qualsiasi cosa instilliamo nel nostro inconscio e ricalchiamo con ripetizione, ed </a:t>
            </a:r>
            <a:r>
              <a:rPr lang="it-IT" dirty="0" smtClean="0"/>
              <a:t>emozione, diventerà </a:t>
            </a:r>
            <a:r>
              <a:rPr lang="it-IT" dirty="0" smtClean="0"/>
              <a:t>un giorno, il nostro comportamento.</a:t>
            </a:r>
          </a:p>
          <a:p>
            <a:endParaRPr lang="it-IT" dirty="0"/>
          </a:p>
        </p:txBody>
      </p:sp>
    </p:spTree>
    <p:extLst>
      <p:ext uri="{BB962C8B-B14F-4D97-AF65-F5344CB8AC3E}">
        <p14:creationId xmlns:p14="http://schemas.microsoft.com/office/powerpoint/2010/main" val="1435062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2413" y="332656"/>
            <a:ext cx="8028383" cy="1152128"/>
          </a:xfrm>
        </p:spPr>
        <p:txBody>
          <a:bodyPr>
            <a:normAutofit/>
          </a:bodyPr>
          <a:lstStyle/>
          <a:p>
            <a:r>
              <a:rPr lang="en-US" dirty="0" smtClean="0">
                <a:solidFill>
                  <a:schemeClr val="accent5"/>
                </a:solidFill>
              </a:rPr>
              <a:t>LA NUOVA COSTRUZIONE DELL’IO</a:t>
            </a:r>
            <a:r>
              <a:rPr lang="en-US" dirty="0"/>
              <a:t/>
            </a:r>
            <a:br>
              <a:rPr lang="en-US" dirty="0"/>
            </a:br>
            <a:endParaRPr lang="it-IT" dirty="0"/>
          </a:p>
        </p:txBody>
      </p:sp>
      <p:sp>
        <p:nvSpPr>
          <p:cNvPr id="3" name="Segnaposto contenuto 2"/>
          <p:cNvSpPr>
            <a:spLocks noGrp="1"/>
          </p:cNvSpPr>
          <p:nvPr>
            <p:ph idx="1"/>
          </p:nvPr>
        </p:nvSpPr>
        <p:spPr>
          <a:xfrm>
            <a:off x="1522413" y="1412777"/>
            <a:ext cx="9134391" cy="4607024"/>
          </a:xfrm>
        </p:spPr>
        <p:txBody>
          <a:bodyPr>
            <a:normAutofit/>
          </a:bodyPr>
          <a:lstStyle/>
          <a:p>
            <a:pPr algn="just"/>
            <a:r>
              <a:rPr lang="it-IT" dirty="0" smtClean="0"/>
              <a:t>A questo punto la persona si può dire davvero trasformata dentro, perché il suo </a:t>
            </a:r>
            <a:r>
              <a:rPr lang="it-IT" dirty="0" smtClean="0">
                <a:solidFill>
                  <a:schemeClr val="accent5"/>
                </a:solidFill>
              </a:rPr>
              <a:t>Io</a:t>
            </a:r>
            <a:r>
              <a:rPr lang="it-IT" dirty="0" smtClean="0"/>
              <a:t> segue nuove dinamiche per valutarsi e soprattutto comincia a raccontare una nuova storia che lo rappresenta.</a:t>
            </a:r>
          </a:p>
          <a:p>
            <a:pPr algn="just"/>
            <a:r>
              <a:rPr lang="it-IT" dirty="0" smtClean="0"/>
              <a:t>Il cambiamento che avviene è definitivo e duraturo, le paure scompaiono e insieme ad esse i pensieri ripetitivi, la nuova visione di se più funzionale e produttiva irrompe nella vita generando anche un consenso da parte degli altri mai avuto prima, perché di fatto si è aumentato il proprio valore interiore e tolto il limite all’espressione piena di se. </a:t>
            </a:r>
          </a:p>
          <a:p>
            <a:pPr algn="just"/>
            <a:r>
              <a:rPr lang="it-IT" dirty="0" smtClean="0"/>
              <a:t>Una nuova stagione di regole e valori entra a far parte della propria vita, cosa che ci permette di parlare di vera rinascita, una seconda opportunità da sfruttare meglio in questa vita.</a:t>
            </a:r>
            <a:r>
              <a:rPr lang="en-US" dirty="0"/>
              <a:t> </a:t>
            </a:r>
            <a:r>
              <a:rPr lang="it-IT" dirty="0" smtClean="0"/>
              <a:t> </a:t>
            </a:r>
            <a:endParaRPr lang="it-IT" dirty="0"/>
          </a:p>
        </p:txBody>
      </p:sp>
    </p:spTree>
    <p:extLst>
      <p:ext uri="{BB962C8B-B14F-4D97-AF65-F5344CB8AC3E}">
        <p14:creationId xmlns:p14="http://schemas.microsoft.com/office/powerpoint/2010/main" val="40903892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964" y="332656"/>
            <a:ext cx="7704856" cy="6241531"/>
          </a:xfrm>
        </p:spPr>
      </p:pic>
    </p:spTree>
    <p:extLst>
      <p:ext uri="{BB962C8B-B14F-4D97-AF65-F5344CB8AC3E}">
        <p14:creationId xmlns:p14="http://schemas.microsoft.com/office/powerpoint/2010/main" val="1538632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97869" y="1052737"/>
            <a:ext cx="9793088" cy="4967064"/>
          </a:xfrm>
        </p:spPr>
        <p:txBody>
          <a:bodyPr>
            <a:normAutofit/>
          </a:bodyPr>
          <a:lstStyle/>
          <a:p>
            <a:pPr marL="0" indent="0" algn="just">
              <a:buNone/>
            </a:pPr>
            <a:r>
              <a:rPr lang="it-IT" sz="4400" dirty="0" smtClean="0">
                <a:solidFill>
                  <a:schemeClr val="accent5"/>
                </a:solidFill>
              </a:rPr>
              <a:t>Possiamo decidere cosa essere, possiamo cambiare il nostro destino e creare la nostra vita come una unica ed irripetibile opera d’arte, che dia senso a tutta la nostra esistenza, confermando la nostra missione ed  il perché siamo in questa vita!</a:t>
            </a:r>
            <a:endParaRPr lang="it-IT" sz="4400" dirty="0">
              <a:solidFill>
                <a:schemeClr val="accent5"/>
              </a:solidFill>
            </a:endParaRPr>
          </a:p>
        </p:txBody>
      </p:sp>
    </p:spTree>
    <p:extLst>
      <p:ext uri="{BB962C8B-B14F-4D97-AF65-F5344CB8AC3E}">
        <p14:creationId xmlns:p14="http://schemas.microsoft.com/office/powerpoint/2010/main" val="27468680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269876" y="404664"/>
            <a:ext cx="9386929" cy="5615137"/>
          </a:xfrm>
        </p:spPr>
        <p:txBody>
          <a:bodyPr>
            <a:normAutofit fontScale="77500" lnSpcReduction="20000"/>
          </a:bodyPr>
          <a:lstStyle/>
          <a:p>
            <a:endParaRPr lang="it-IT" dirty="0" smtClean="0"/>
          </a:p>
          <a:p>
            <a:r>
              <a:rPr lang="it-IT" sz="3800" dirty="0" smtClean="0">
                <a:solidFill>
                  <a:schemeClr val="accent5"/>
                </a:solidFill>
              </a:rPr>
              <a:t>LA MENTE INCONSCIA</a:t>
            </a:r>
          </a:p>
          <a:p>
            <a:pPr algn="just"/>
            <a:r>
              <a:rPr lang="it-IT" dirty="0" smtClean="0">
                <a:latin typeface="Calibri" panose="020F0502020204030204" pitchFamily="34" charset="0"/>
                <a:cs typeface="Calibri" panose="020F0502020204030204" pitchFamily="34" charset="0"/>
              </a:rPr>
              <a:t>L’inconscio è un contenitore, nel quale vengono racchiuse le informazioni </a:t>
            </a:r>
            <a:r>
              <a:rPr lang="it-IT" dirty="0" smtClean="0">
                <a:latin typeface="Calibri" panose="020F0502020204030204" pitchFamily="34" charset="0"/>
                <a:cs typeface="Calibri" panose="020F0502020204030204" pitchFamily="34" charset="0"/>
              </a:rPr>
              <a:t>emozionali, </a:t>
            </a:r>
            <a:r>
              <a:rPr lang="it-IT" dirty="0" smtClean="0">
                <a:latin typeface="Calibri" panose="020F0502020204030204" pitchFamily="34" charset="0"/>
                <a:cs typeface="Calibri" panose="020F0502020204030204" pitchFamily="34" charset="0"/>
              </a:rPr>
              <a:t>in base alle quali poi avviene la costruzione dell’individuo, la sua direzione e </a:t>
            </a:r>
            <a:r>
              <a:rPr lang="it-IT" dirty="0" smtClean="0">
                <a:latin typeface="Calibri" panose="020F0502020204030204" pitchFamily="34" charset="0"/>
                <a:cs typeface="Calibri" panose="020F0502020204030204" pitchFamily="34" charset="0"/>
              </a:rPr>
              <a:t>il tipo di </a:t>
            </a:r>
            <a:r>
              <a:rPr lang="it-IT"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relazioni che avrà con l’esterno.</a:t>
            </a:r>
          </a:p>
          <a:p>
            <a:pPr algn="just"/>
            <a:r>
              <a:rPr lang="it-IT" dirty="0" smtClean="0">
                <a:latin typeface="Calibri" panose="020F0502020204030204" pitchFamily="34" charset="0"/>
                <a:cs typeface="Calibri" panose="020F0502020204030204" pitchFamily="34" charset="0"/>
              </a:rPr>
              <a:t>L’inconscio racchiude quindi la mappa che la persona volente o nolente seguirà nella vita, ma questa mappa può avere informazioni </a:t>
            </a:r>
            <a:r>
              <a:rPr lang="it-IT" dirty="0" smtClean="0">
                <a:latin typeface="Calibri" panose="020F0502020204030204" pitchFamily="34" charset="0"/>
                <a:cs typeface="Calibri" panose="020F0502020204030204" pitchFamily="34" charset="0"/>
              </a:rPr>
              <a:t>sbagliate, ossia portarci in una dimensione esistenziale non desiderata.</a:t>
            </a:r>
            <a:endParaRPr lang="it-IT" dirty="0" smtClean="0">
              <a:latin typeface="Calibri" panose="020F0502020204030204" pitchFamily="34" charset="0"/>
              <a:cs typeface="Calibri" panose="020F0502020204030204" pitchFamily="34" charset="0"/>
            </a:endParaRPr>
          </a:p>
          <a:p>
            <a:pPr algn="just"/>
            <a:r>
              <a:rPr lang="it-IT" dirty="0" smtClean="0">
                <a:latin typeface="Calibri" panose="020F0502020204030204" pitchFamily="34" charset="0"/>
                <a:cs typeface="Calibri" panose="020F0502020204030204" pitchFamily="34" charset="0"/>
              </a:rPr>
              <a:t>Non tutte le informazioni in esso contenute sono funzionali al meglio per la nostra evoluzione, in quanto difficoltà </a:t>
            </a:r>
            <a:r>
              <a:rPr lang="it-IT" dirty="0" smtClean="0">
                <a:latin typeface="Calibri" panose="020F0502020204030204" pitchFamily="34" charset="0"/>
                <a:cs typeface="Calibri" panose="020F0502020204030204" pitchFamily="34" charset="0"/>
              </a:rPr>
              <a:t>occorse </a:t>
            </a:r>
            <a:r>
              <a:rPr lang="it-IT" dirty="0" smtClean="0">
                <a:latin typeface="Calibri" panose="020F0502020204030204" pitchFamily="34" charset="0"/>
                <a:cs typeface="Calibri" panose="020F0502020204030204" pitchFamily="34" charset="0"/>
              </a:rPr>
              <a:t>nei passaggi </a:t>
            </a:r>
            <a:r>
              <a:rPr lang="it-IT" dirty="0" smtClean="0">
                <a:latin typeface="Calibri" panose="020F0502020204030204" pitchFamily="34" charset="0"/>
                <a:cs typeface="Calibri" panose="020F0502020204030204" pitchFamily="34" charset="0"/>
              </a:rPr>
              <a:t>nelle </a:t>
            </a:r>
            <a:r>
              <a:rPr lang="it-IT" dirty="0" smtClean="0">
                <a:latin typeface="Calibri" panose="020F0502020204030204" pitchFamily="34" charset="0"/>
                <a:cs typeface="Calibri" panose="020F0502020204030204" pitchFamily="34" charset="0"/>
              </a:rPr>
              <a:t>varie fasi evolutive, non che accadimenti emotivamente lesivi, fanno si che all’interno dell’inconscio si instaurino schemi ripetitivi, per un meccanismo tendente alla auto-riparazione</a:t>
            </a:r>
            <a:r>
              <a:rPr lang="it-IT" dirty="0" smtClean="0">
                <a:latin typeface="Calibri" panose="020F0502020204030204" pitchFamily="34" charset="0"/>
                <a:cs typeface="Calibri" panose="020F0502020204030204" pitchFamily="34" charset="0"/>
              </a:rPr>
              <a:t>, che </a:t>
            </a:r>
            <a:r>
              <a:rPr lang="it-IT" dirty="0" smtClean="0">
                <a:latin typeface="Calibri" panose="020F0502020204030204" pitchFamily="34" charset="0"/>
                <a:cs typeface="Calibri" panose="020F0502020204030204" pitchFamily="34" charset="0"/>
              </a:rPr>
              <a:t>ha lo scopo di migliorare la nostra struttura mentale-esistenziale.</a:t>
            </a:r>
          </a:p>
          <a:p>
            <a:pPr algn="just"/>
            <a:r>
              <a:rPr lang="it-IT" dirty="0" smtClean="0">
                <a:latin typeface="Calibri" panose="020F0502020204030204" pitchFamily="34" charset="0"/>
                <a:cs typeface="Calibri" panose="020F0502020204030204" pitchFamily="34" charset="0"/>
              </a:rPr>
              <a:t>Per questo nella vita alcuni si ritrovano spesso  nelle stesse situazioni spiacevoli, </a:t>
            </a:r>
            <a:r>
              <a:rPr lang="it-IT" dirty="0" smtClean="0">
                <a:latin typeface="Calibri" panose="020F0502020204030204" pitchFamily="34" charset="0"/>
                <a:cs typeface="Calibri" panose="020F0502020204030204" pitchFamily="34" charset="0"/>
              </a:rPr>
              <a:t>siano esse </a:t>
            </a:r>
            <a:r>
              <a:rPr lang="it-IT" dirty="0" smtClean="0">
                <a:latin typeface="Calibri" panose="020F0502020204030204" pitchFamily="34" charset="0"/>
                <a:cs typeface="Calibri" panose="020F0502020204030204" pitchFamily="34" charset="0"/>
              </a:rPr>
              <a:t>l’ennesimo insuccesso o errore di valutazione in fatti </a:t>
            </a:r>
            <a:r>
              <a:rPr lang="it-IT" dirty="0" smtClean="0">
                <a:latin typeface="Calibri" panose="020F0502020204030204" pitchFamily="34" charset="0"/>
                <a:cs typeface="Calibri" panose="020F0502020204030204" pitchFamily="34" charset="0"/>
              </a:rPr>
              <a:t>reali, tale meccanismo viene chiamato </a:t>
            </a:r>
            <a:r>
              <a:rPr lang="it-IT" dirty="0">
                <a:solidFill>
                  <a:schemeClr val="accent5"/>
                </a:solidFill>
                <a:latin typeface="Calibri" panose="020F0502020204030204" pitchFamily="34" charset="0"/>
                <a:cs typeface="Calibri" panose="020F0502020204030204" pitchFamily="34" charset="0"/>
              </a:rPr>
              <a:t>C</a:t>
            </a:r>
            <a:r>
              <a:rPr lang="it-IT" dirty="0" smtClean="0">
                <a:solidFill>
                  <a:schemeClr val="accent5"/>
                </a:solidFill>
                <a:latin typeface="Calibri" panose="020F0502020204030204" pitchFamily="34" charset="0"/>
                <a:cs typeface="Calibri" panose="020F0502020204030204" pitchFamily="34" charset="0"/>
              </a:rPr>
              <a:t>oazione a ripetere</a:t>
            </a:r>
            <a:r>
              <a:rPr lang="it-IT" dirty="0" smtClean="0">
                <a:latin typeface="Calibri" panose="020F0502020204030204" pitchFamily="34" charset="0"/>
                <a:cs typeface="Calibri" panose="020F0502020204030204" pitchFamily="34" charset="0"/>
              </a:rPr>
              <a:t>.</a:t>
            </a:r>
            <a:endParaRPr lang="it-IT" dirty="0" smtClean="0">
              <a:latin typeface="Calibri" panose="020F0502020204030204" pitchFamily="34" charset="0"/>
              <a:cs typeface="Calibri" panose="020F0502020204030204" pitchFamily="34" charset="0"/>
            </a:endParaRPr>
          </a:p>
          <a:p>
            <a:pPr algn="just"/>
            <a:r>
              <a:rPr lang="it-IT" dirty="0" smtClean="0">
                <a:latin typeface="Calibri" panose="020F0502020204030204" pitchFamily="34" charset="0"/>
                <a:cs typeface="Calibri" panose="020F0502020204030204" pitchFamily="34" charset="0"/>
              </a:rPr>
              <a:t>L’inconscio </a:t>
            </a:r>
            <a:r>
              <a:rPr lang="it-IT" dirty="0" smtClean="0">
                <a:latin typeface="Calibri" panose="020F0502020204030204" pitchFamily="34" charset="0"/>
                <a:cs typeface="Calibri" panose="020F0502020204030204" pitchFamily="34" charset="0"/>
              </a:rPr>
              <a:t>ci </a:t>
            </a:r>
            <a:r>
              <a:rPr lang="it-IT" dirty="0" smtClean="0">
                <a:latin typeface="Calibri" panose="020F0502020204030204" pitchFamily="34" charset="0"/>
                <a:cs typeface="Calibri" panose="020F0502020204030204" pitchFamily="34" charset="0"/>
              </a:rPr>
              <a:t>riporta nella stessa scena esistenziale affinché la mente razionale </a:t>
            </a:r>
            <a:r>
              <a:rPr lang="it-IT" dirty="0" smtClean="0">
                <a:latin typeface="Calibri" panose="020F0502020204030204" pitchFamily="34" charset="0"/>
                <a:cs typeface="Calibri" panose="020F0502020204030204" pitchFamily="34" charset="0"/>
              </a:rPr>
              <a:t>possa correggere la sua direzione sbagliata ad un </a:t>
            </a:r>
            <a:r>
              <a:rPr lang="it-IT" dirty="0" smtClean="0">
                <a:latin typeface="Calibri" panose="020F0502020204030204" pitchFamily="34" charset="0"/>
                <a:cs typeface="Calibri" panose="020F0502020204030204" pitchFamily="34" charset="0"/>
              </a:rPr>
              <a:t>dato inconscio errato, contenuto  nella </a:t>
            </a:r>
            <a:r>
              <a:rPr lang="it-IT" dirty="0" smtClean="0">
                <a:latin typeface="Calibri" panose="020F0502020204030204" pitchFamily="34" charset="0"/>
                <a:cs typeface="Calibri" panose="020F0502020204030204" pitchFamily="34" charset="0"/>
              </a:rPr>
              <a:t>mappa che segue per orientarsi nella vita.</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18661" y="404664"/>
            <a:ext cx="5511855" cy="527720"/>
          </a:xfrm>
        </p:spPr>
        <p:txBody>
          <a:bodyPr rtlCol="0">
            <a:normAutofit fontScale="90000"/>
          </a:bodyPr>
          <a:lstStyle/>
          <a:p>
            <a:pPr rtl="0"/>
            <a:r>
              <a:rPr lang="it" dirty="0" smtClean="0">
                <a:solidFill>
                  <a:schemeClr val="accent5"/>
                </a:solidFill>
              </a:rPr>
              <a:t>IL VISSUTO E LE EMOZIONI</a:t>
            </a:r>
            <a:endParaRPr lang="en-US" dirty="0">
              <a:solidFill>
                <a:schemeClr val="accent5"/>
              </a:solidFill>
            </a:endParaRPr>
          </a:p>
        </p:txBody>
      </p:sp>
      <p:sp>
        <p:nvSpPr>
          <p:cNvPr id="3" name="Segnaposto contenuto 2"/>
          <p:cNvSpPr>
            <a:spLocks noGrp="1"/>
          </p:cNvSpPr>
          <p:nvPr>
            <p:ph sz="half" idx="1"/>
          </p:nvPr>
        </p:nvSpPr>
        <p:spPr>
          <a:xfrm>
            <a:off x="1269876" y="1268760"/>
            <a:ext cx="9145016" cy="4690864"/>
          </a:xfrm>
        </p:spPr>
        <p:txBody>
          <a:bodyPr rtlCol="0">
            <a:normAutofit fontScale="85000" lnSpcReduction="20000"/>
          </a:bodyPr>
          <a:lstStyle/>
          <a:p>
            <a:pPr algn="just" rtl="0"/>
            <a:r>
              <a:rPr lang="it-IT" dirty="0" smtClean="0"/>
              <a:t>Le sensazioni che proviamo nella vita, derivate da vissuti fin dalla </a:t>
            </a:r>
            <a:r>
              <a:rPr lang="it-IT" dirty="0" err="1" smtClean="0"/>
              <a:t>pre</a:t>
            </a:r>
            <a:r>
              <a:rPr lang="it-IT" dirty="0"/>
              <a:t>-</a:t>
            </a:r>
            <a:r>
              <a:rPr lang="it-IT" dirty="0" smtClean="0"/>
              <a:t>nascita, vengono  archiviate attraverso il loro ricordo emozionale a livello mentale e </a:t>
            </a:r>
            <a:r>
              <a:rPr lang="it-IT" dirty="0" smtClean="0"/>
              <a:t>inconscio.</a:t>
            </a:r>
            <a:endParaRPr lang="it-IT" dirty="0" smtClean="0"/>
          </a:p>
          <a:p>
            <a:pPr algn="just" rtl="0"/>
            <a:r>
              <a:rPr lang="it-IT" dirty="0" smtClean="0"/>
              <a:t>Per questo poi ad una emozione ricordata ,  segue uno stato emotivo di paura, rabbia o </a:t>
            </a:r>
            <a:r>
              <a:rPr lang="it-IT" dirty="0" smtClean="0"/>
              <a:t>felicità sia razionale che irrazionale.</a:t>
            </a:r>
            <a:endParaRPr lang="it-IT" dirty="0" smtClean="0"/>
          </a:p>
          <a:p>
            <a:pPr algn="just" rtl="0"/>
            <a:r>
              <a:rPr lang="it-IT" dirty="0" smtClean="0"/>
              <a:t>Crescendo ci si allontana </a:t>
            </a:r>
            <a:r>
              <a:rPr lang="it-IT" dirty="0" smtClean="0"/>
              <a:t>sempre più </a:t>
            </a:r>
            <a:r>
              <a:rPr lang="it-IT" dirty="0" smtClean="0"/>
              <a:t>dall’evento </a:t>
            </a:r>
            <a:r>
              <a:rPr lang="it-IT" dirty="0" smtClean="0"/>
              <a:t>emotivo, fino a perdere a livello cosciente la dinamica dell’evento, rimane quindi la sensazione emotiva ma non il ricordo dei fatti che l’anno generata fissata nel subconscio</a:t>
            </a:r>
            <a:r>
              <a:rPr lang="it-IT" dirty="0" smtClean="0"/>
              <a:t>.</a:t>
            </a:r>
          </a:p>
          <a:p>
            <a:pPr algn="just" rtl="0"/>
            <a:r>
              <a:rPr lang="it-IT" dirty="0" smtClean="0"/>
              <a:t>Questo è un meccanismo di censura importante, altrimenti vivremmo nel quotidiano tutti insieme contemporaneamente, i drammi presunti o veri vissuti sino ad ora.</a:t>
            </a:r>
            <a:endParaRPr lang="it-IT" dirty="0" smtClean="0"/>
          </a:p>
          <a:p>
            <a:pPr algn="just" rtl="0"/>
            <a:r>
              <a:rPr lang="it-IT" dirty="0" smtClean="0"/>
              <a:t>Nell’inconscio i </a:t>
            </a:r>
            <a:r>
              <a:rPr lang="it-IT" dirty="0" smtClean="0"/>
              <a:t>vissuti emotivi non vengono riposti in ordine di tempo, pertanto ciò che accadde 20 anni fa ha lo stesso valore emotivo di un accadimento di 10 anno fa. </a:t>
            </a:r>
          </a:p>
          <a:p>
            <a:pPr algn="just" rtl="0"/>
            <a:r>
              <a:rPr lang="it-IT" dirty="0" smtClean="0"/>
              <a:t>Saper riconoscere il collegamento tra vissuto ed emozione, permette di </a:t>
            </a:r>
            <a:r>
              <a:rPr lang="it-IT" dirty="0" smtClean="0">
                <a:solidFill>
                  <a:schemeClr val="accent5"/>
                </a:solidFill>
              </a:rPr>
              <a:t>*Sapere chi </a:t>
            </a:r>
            <a:r>
              <a:rPr lang="it-IT" dirty="0" smtClean="0">
                <a:solidFill>
                  <a:schemeClr val="accent5"/>
                </a:solidFill>
              </a:rPr>
              <a:t>sono, </a:t>
            </a:r>
            <a:r>
              <a:rPr lang="it-IT" dirty="0" smtClean="0">
                <a:solidFill>
                  <a:schemeClr val="accent5"/>
                </a:solidFill>
              </a:rPr>
              <a:t>che è un fondamento per poter poi essere*</a:t>
            </a:r>
          </a:p>
          <a:p>
            <a:pPr rtl="0"/>
            <a:endParaRPr lang="it" dirty="0"/>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2413" y="381000"/>
            <a:ext cx="7740351" cy="743744"/>
          </a:xfrm>
        </p:spPr>
        <p:txBody>
          <a:bodyPr/>
          <a:lstStyle/>
          <a:p>
            <a:r>
              <a:rPr lang="it-IT" dirty="0" smtClean="0">
                <a:solidFill>
                  <a:schemeClr val="accent5"/>
                </a:solidFill>
              </a:rPr>
              <a:t>I RICORDI</a:t>
            </a:r>
            <a:endParaRPr lang="it-IT" dirty="0">
              <a:solidFill>
                <a:schemeClr val="accent5"/>
              </a:solidFill>
            </a:endParaRPr>
          </a:p>
        </p:txBody>
      </p:sp>
      <p:sp>
        <p:nvSpPr>
          <p:cNvPr id="3" name="Segnaposto contenuto 2"/>
          <p:cNvSpPr>
            <a:spLocks noGrp="1"/>
          </p:cNvSpPr>
          <p:nvPr>
            <p:ph idx="1"/>
          </p:nvPr>
        </p:nvSpPr>
        <p:spPr>
          <a:xfrm>
            <a:off x="1522413" y="1412777"/>
            <a:ext cx="9134391" cy="4607024"/>
          </a:xfrm>
        </p:spPr>
        <p:txBody>
          <a:bodyPr>
            <a:normAutofit lnSpcReduction="10000"/>
          </a:bodyPr>
          <a:lstStyle/>
          <a:p>
            <a:pPr algn="just"/>
            <a:r>
              <a:rPr lang="it-IT" dirty="0" smtClean="0"/>
              <a:t>I ricordi attingono fatti ed emozioni, dalle cristallizzazioni mentali.</a:t>
            </a:r>
          </a:p>
          <a:p>
            <a:pPr algn="just"/>
            <a:r>
              <a:rPr lang="it-IT" dirty="0" smtClean="0"/>
              <a:t>Le </a:t>
            </a:r>
            <a:r>
              <a:rPr lang="it-IT" dirty="0"/>
              <a:t>nostre esperienze modificano le sinapsi (le connessioni fra neuroni) e queste alterazioni permanenti sono responsabili della memoria</a:t>
            </a:r>
            <a:r>
              <a:rPr lang="it-IT" dirty="0" smtClean="0"/>
              <a:t>.</a:t>
            </a:r>
          </a:p>
          <a:p>
            <a:pPr algn="just"/>
            <a:r>
              <a:rPr lang="it-IT" dirty="0" smtClean="0"/>
              <a:t> </a:t>
            </a:r>
            <a:r>
              <a:rPr lang="it-IT" dirty="0" smtClean="0"/>
              <a:t>Quando accade </a:t>
            </a:r>
            <a:r>
              <a:rPr lang="it-IT" dirty="0"/>
              <a:t>qualcosa </a:t>
            </a:r>
            <a:r>
              <a:rPr lang="it-IT" dirty="0" smtClean="0"/>
              <a:t>nella nostra vita, lo ricorderemo attraverso un segnale elettrico </a:t>
            </a:r>
            <a:r>
              <a:rPr lang="it-IT" dirty="0" smtClean="0"/>
              <a:t>nel cervello,</a:t>
            </a:r>
            <a:r>
              <a:rPr lang="it-IT" dirty="0" smtClean="0"/>
              <a:t> </a:t>
            </a:r>
            <a:r>
              <a:rPr lang="it-IT" dirty="0"/>
              <a:t>che provoca variazioni chimiche e strutturali dei neuroni</a:t>
            </a:r>
            <a:r>
              <a:rPr lang="it-IT" dirty="0" smtClean="0"/>
              <a:t>.</a:t>
            </a:r>
          </a:p>
          <a:p>
            <a:pPr algn="just"/>
            <a:r>
              <a:rPr lang="it-IT" dirty="0" smtClean="0"/>
              <a:t> </a:t>
            </a:r>
            <a:r>
              <a:rPr lang="it-IT" dirty="0"/>
              <a:t>Queste variazioni sono possibili grazie a una catena di reazioni che coinvolge diverse molecole fra cui gli ioni calcio e alcuni enzimi e </a:t>
            </a:r>
            <a:r>
              <a:rPr lang="it-IT" dirty="0" err="1"/>
              <a:t>neurotrofine</a:t>
            </a:r>
            <a:r>
              <a:rPr lang="it-IT" dirty="0"/>
              <a:t>, e il cui risultato finale è il potenziamento delle sinapsi</a:t>
            </a:r>
            <a:r>
              <a:rPr lang="it-IT" dirty="0" smtClean="0"/>
              <a:t>.</a:t>
            </a:r>
          </a:p>
          <a:p>
            <a:pPr algn="just"/>
            <a:r>
              <a:rPr lang="it-IT" dirty="0" smtClean="0"/>
              <a:t>Tale fenomeno scientifico è la cristallizzazione di cui parlo.</a:t>
            </a:r>
            <a:endParaRPr lang="it-IT" dirty="0"/>
          </a:p>
        </p:txBody>
      </p:sp>
    </p:spTree>
    <p:extLst>
      <p:ext uri="{BB962C8B-B14F-4D97-AF65-F5344CB8AC3E}">
        <p14:creationId xmlns:p14="http://schemas.microsoft.com/office/powerpoint/2010/main" val="7189433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522413" y="381000"/>
            <a:ext cx="7524327" cy="887760"/>
          </a:xfrm>
        </p:spPr>
        <p:txBody>
          <a:bodyPr rtlCol="0">
            <a:normAutofit/>
          </a:bodyPr>
          <a:lstStyle/>
          <a:p>
            <a:pPr rtl="0"/>
            <a:r>
              <a:rPr lang="it-IT" sz="3200" dirty="0" smtClean="0">
                <a:solidFill>
                  <a:schemeClr val="accent5"/>
                </a:solidFill>
              </a:rPr>
              <a:t>LA CRISTALLIZZAZINE EMOZIONALE</a:t>
            </a:r>
            <a:endParaRPr lang="en-US" sz="3200" dirty="0">
              <a:solidFill>
                <a:schemeClr val="accent5"/>
              </a:solidFill>
            </a:endParaRPr>
          </a:p>
        </p:txBody>
      </p:sp>
      <p:sp>
        <p:nvSpPr>
          <p:cNvPr id="2" name="Segnaposto contenuto 1"/>
          <p:cNvSpPr>
            <a:spLocks noGrp="1"/>
          </p:cNvSpPr>
          <p:nvPr>
            <p:ph idx="1"/>
          </p:nvPr>
        </p:nvSpPr>
        <p:spPr/>
        <p:txBody>
          <a:bodyPr>
            <a:normAutofit/>
          </a:bodyPr>
          <a:lstStyle/>
          <a:p>
            <a:pPr algn="just"/>
            <a:r>
              <a:rPr lang="it-IT" dirty="0" smtClean="0"/>
              <a:t>Le emozioni che </a:t>
            </a:r>
            <a:r>
              <a:rPr lang="it-IT" dirty="0" smtClean="0"/>
              <a:t>proviamo, </a:t>
            </a:r>
            <a:r>
              <a:rPr lang="it-IT" dirty="0" smtClean="0"/>
              <a:t>vengono immagazzinate nella mente e  </a:t>
            </a:r>
            <a:r>
              <a:rPr lang="it-IT" dirty="0" err="1" smtClean="0"/>
              <a:t>nellinconscio</a:t>
            </a:r>
            <a:r>
              <a:rPr lang="it-IT" dirty="0" smtClean="0"/>
              <a:t>, attraverso </a:t>
            </a:r>
            <a:r>
              <a:rPr lang="it-IT" dirty="0" smtClean="0"/>
              <a:t>un meccanismo chiamato cristallizzazione </a:t>
            </a:r>
            <a:r>
              <a:rPr lang="it-IT" dirty="0" smtClean="0"/>
              <a:t>emozionale.</a:t>
            </a:r>
            <a:endParaRPr lang="it-IT" dirty="0" smtClean="0"/>
          </a:p>
          <a:p>
            <a:pPr algn="just"/>
            <a:r>
              <a:rPr lang="it-IT" dirty="0" smtClean="0"/>
              <a:t>In pratica l’emozione si trasforma , come abbiamo visto,  in un vero e proprio circuito a se stante nella nostra mente.</a:t>
            </a:r>
          </a:p>
          <a:p>
            <a:pPr algn="just"/>
            <a:r>
              <a:rPr lang="it-IT" dirty="0" smtClean="0"/>
              <a:t>Le cristallizzazioni sono di </a:t>
            </a:r>
            <a:r>
              <a:rPr lang="it-IT" dirty="0" smtClean="0"/>
              <a:t>fatto, </a:t>
            </a:r>
            <a:r>
              <a:rPr lang="it-IT" dirty="0" smtClean="0"/>
              <a:t>tutta la nostra storia emotiva e contengono anche i ricordi delle reazioni che abbiamo </a:t>
            </a:r>
            <a:r>
              <a:rPr lang="it-IT" dirty="0" smtClean="0"/>
              <a:t>avuto, </a:t>
            </a:r>
            <a:r>
              <a:rPr lang="it-IT" dirty="0" smtClean="0"/>
              <a:t>agli eventi che </a:t>
            </a:r>
            <a:r>
              <a:rPr lang="it-IT" dirty="0" smtClean="0"/>
              <a:t>ci sono accaduti nella </a:t>
            </a:r>
            <a:r>
              <a:rPr lang="it-IT" dirty="0" smtClean="0"/>
              <a:t>vita.</a:t>
            </a:r>
          </a:p>
          <a:p>
            <a:pPr algn="just"/>
            <a:r>
              <a:rPr lang="it-IT" dirty="0" smtClean="0"/>
              <a:t>Il fatto importante è che con questi circuiti mentali gli eventi </a:t>
            </a:r>
            <a:r>
              <a:rPr lang="it-IT" dirty="0" smtClean="0"/>
              <a:t>successivi della </a:t>
            </a:r>
            <a:r>
              <a:rPr lang="it-IT" dirty="0" smtClean="0"/>
              <a:t>vita, saranno valutati ed interpretati.</a:t>
            </a:r>
            <a:endParaRPr lang="it-IT" dirty="0"/>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620688"/>
            <a:ext cx="7267046" cy="554360"/>
          </a:xfrm>
        </p:spPr>
        <p:txBody>
          <a:bodyPr rtlCol="0">
            <a:normAutofit fontScale="90000"/>
          </a:bodyPr>
          <a:lstStyle/>
          <a:p>
            <a:pPr rtl="0"/>
            <a:r>
              <a:rPr lang="en-US" dirty="0" smtClean="0">
                <a:solidFill>
                  <a:schemeClr val="accent5"/>
                </a:solidFill>
              </a:rPr>
              <a:t>L’IMPRINTING EMOTIVO</a:t>
            </a:r>
            <a:endParaRPr lang="en-US" dirty="0">
              <a:solidFill>
                <a:schemeClr val="accent5"/>
              </a:solidFill>
            </a:endParaRPr>
          </a:p>
        </p:txBody>
      </p:sp>
      <p:sp>
        <p:nvSpPr>
          <p:cNvPr id="3" name="Segnaposto testo 2"/>
          <p:cNvSpPr>
            <a:spLocks noGrp="1"/>
          </p:cNvSpPr>
          <p:nvPr>
            <p:ph type="body" idx="1"/>
          </p:nvPr>
        </p:nvSpPr>
        <p:spPr>
          <a:xfrm>
            <a:off x="1197868" y="1412776"/>
            <a:ext cx="9433048" cy="4680520"/>
          </a:xfrm>
        </p:spPr>
        <p:txBody>
          <a:bodyPr rtlCol="0"/>
          <a:lstStyle/>
          <a:p>
            <a:pPr marL="342900" indent="-342900" algn="just">
              <a:buFont typeface="Arial" panose="020B0604020202020204" pitchFamily="34" charset="0"/>
              <a:buChar char="•"/>
            </a:pPr>
            <a:r>
              <a:rPr lang="en-US" cap="none" dirty="0" smtClean="0">
                <a:solidFill>
                  <a:schemeClr val="tx1"/>
                </a:solidFill>
                <a:latin typeface="Calibri" panose="020F0502020204030204" pitchFamily="34" charset="0"/>
                <a:cs typeface="Calibri" panose="020F0502020204030204" pitchFamily="34" charset="0"/>
              </a:rPr>
              <a:t>Si </a:t>
            </a:r>
            <a:r>
              <a:rPr lang="en-US" cap="none" dirty="0" err="1" smtClean="0">
                <a:solidFill>
                  <a:schemeClr val="tx1"/>
                </a:solidFill>
                <a:latin typeface="Calibri" panose="020F0502020204030204" pitchFamily="34" charset="0"/>
                <a:cs typeface="Calibri" panose="020F0502020204030204" pitchFamily="34" charset="0"/>
              </a:rPr>
              <a:t>viene</a:t>
            </a:r>
            <a:r>
              <a:rPr lang="en-US" cap="none" dirty="0" smtClean="0">
                <a:solidFill>
                  <a:schemeClr val="tx1"/>
                </a:solidFill>
                <a:latin typeface="Calibri" panose="020F0502020204030204" pitchFamily="34" charset="0"/>
                <a:cs typeface="Calibri" panose="020F0502020204030204" pitchFamily="34" charset="0"/>
              </a:rPr>
              <a:t> a </a:t>
            </a:r>
            <a:r>
              <a:rPr lang="en-US" cap="none" dirty="0" err="1" smtClean="0">
                <a:solidFill>
                  <a:schemeClr val="tx1"/>
                </a:solidFill>
                <a:latin typeface="Calibri" panose="020F0502020204030204" pitchFamily="34" charset="0"/>
                <a:cs typeface="Calibri" panose="020F0502020204030204" pitchFamily="34" charset="0"/>
              </a:rPr>
              <a:t>così</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creare</a:t>
            </a:r>
            <a:r>
              <a:rPr lang="en-US" cap="none" dirty="0" smtClean="0">
                <a:solidFill>
                  <a:schemeClr val="tx1"/>
                </a:solidFill>
                <a:latin typeface="Calibri" panose="020F0502020204030204" pitchFamily="34" charset="0"/>
                <a:cs typeface="Calibri" panose="020F0502020204030204" pitchFamily="34" charset="0"/>
              </a:rPr>
              <a:t> </a:t>
            </a:r>
            <a:r>
              <a:rPr lang="en-US" cap="none" dirty="0" smtClean="0">
                <a:solidFill>
                  <a:schemeClr val="tx1"/>
                </a:solidFill>
                <a:latin typeface="Calibri" panose="020F0502020204030204" pitchFamily="34" charset="0"/>
                <a:cs typeface="Calibri" panose="020F0502020204030204" pitchFamily="34" charset="0"/>
              </a:rPr>
              <a:t>un </a:t>
            </a:r>
            <a:r>
              <a:rPr lang="en-US" cap="none" dirty="0" err="1" smtClean="0">
                <a:solidFill>
                  <a:schemeClr val="tx1"/>
                </a:solidFill>
                <a:latin typeface="Calibri" panose="020F0502020204030204" pitchFamily="34" charset="0"/>
                <a:cs typeface="Calibri" panose="020F0502020204030204" pitchFamily="34" charset="0"/>
              </a:rPr>
              <a:t>vero</a:t>
            </a:r>
            <a:r>
              <a:rPr lang="en-US" cap="none" dirty="0" smtClean="0">
                <a:solidFill>
                  <a:schemeClr val="tx1"/>
                </a:solidFill>
                <a:latin typeface="Calibri" panose="020F0502020204030204" pitchFamily="34" charset="0"/>
                <a:cs typeface="Calibri" panose="020F0502020204030204" pitchFamily="34" charset="0"/>
              </a:rPr>
              <a:t> e </a:t>
            </a:r>
            <a:r>
              <a:rPr lang="en-US" cap="none" dirty="0" err="1" smtClean="0">
                <a:solidFill>
                  <a:schemeClr val="tx1"/>
                </a:solidFill>
                <a:latin typeface="Calibri" panose="020F0502020204030204" pitchFamily="34" charset="0"/>
                <a:cs typeface="Calibri" panose="020F0502020204030204" pitchFamily="34" charset="0"/>
              </a:rPr>
              <a:t>proprio</a:t>
            </a:r>
            <a:r>
              <a:rPr lang="en-US" cap="none" dirty="0" smtClean="0">
                <a:solidFill>
                  <a:schemeClr val="tx1"/>
                </a:solidFill>
                <a:latin typeface="Calibri" panose="020F0502020204030204" pitchFamily="34" charset="0"/>
                <a:cs typeface="Calibri" panose="020F0502020204030204" pitchFamily="34" charset="0"/>
              </a:rPr>
              <a:t>  imprinting a </a:t>
            </a:r>
            <a:r>
              <a:rPr lang="en-US" cap="none" dirty="0" err="1" smtClean="0">
                <a:solidFill>
                  <a:schemeClr val="tx1"/>
                </a:solidFill>
                <a:latin typeface="Calibri" panose="020F0502020204030204" pitchFamily="34" charset="0"/>
                <a:cs typeface="Calibri" panose="020F0502020204030204" pitchFamily="34" charset="0"/>
              </a:rPr>
              <a:t>livello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mentale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una</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accent5"/>
                </a:solidFill>
                <a:latin typeface="Calibri" panose="020F0502020204030204" pitchFamily="34" charset="0"/>
                <a:cs typeface="Calibri" panose="020F0502020204030204" pitchFamily="34" charset="0"/>
              </a:rPr>
              <a:t>scheda</a:t>
            </a:r>
            <a:r>
              <a:rPr lang="en-US" cap="none" dirty="0" smtClean="0">
                <a:solidFill>
                  <a:schemeClr val="accent5"/>
                </a:solidFill>
                <a:latin typeface="Calibri" panose="020F0502020204030204" pitchFamily="34" charset="0"/>
                <a:cs typeface="Calibri" panose="020F0502020204030204" pitchFamily="34" charset="0"/>
              </a:rPr>
              <a:t> </a:t>
            </a:r>
            <a:r>
              <a:rPr lang="en-US" cap="none" dirty="0" err="1" smtClean="0">
                <a:solidFill>
                  <a:schemeClr val="accent5"/>
                </a:solidFill>
                <a:latin typeface="Calibri" panose="020F0502020204030204" pitchFamily="34" charset="0"/>
                <a:cs typeface="Calibri" panose="020F0502020204030204" pitchFamily="34" charset="0"/>
              </a:rPr>
              <a:t>madre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utilizzando</a:t>
            </a:r>
            <a:r>
              <a:rPr lang="en-US" cap="none" dirty="0" smtClean="0">
                <a:solidFill>
                  <a:schemeClr val="tx1"/>
                </a:solidFill>
                <a:latin typeface="Calibri" panose="020F0502020204030204" pitchFamily="34" charset="0"/>
                <a:cs typeface="Calibri" panose="020F0502020204030204" pitchFamily="34" charset="0"/>
              </a:rPr>
              <a:t> </a:t>
            </a:r>
            <a:r>
              <a:rPr lang="en-US" cap="none" dirty="0" smtClean="0">
                <a:solidFill>
                  <a:schemeClr val="tx1"/>
                </a:solidFill>
                <a:latin typeface="Calibri" panose="020F0502020204030204" pitchFamily="34" charset="0"/>
                <a:cs typeface="Calibri" panose="020F0502020204030204" pitchFamily="34" charset="0"/>
              </a:rPr>
              <a:t>un </a:t>
            </a:r>
            <a:r>
              <a:rPr lang="en-US" cap="none" dirty="0" err="1" smtClean="0">
                <a:solidFill>
                  <a:schemeClr val="tx1"/>
                </a:solidFill>
                <a:latin typeface="Calibri" panose="020F0502020204030204" pitchFamily="34" charset="0"/>
                <a:cs typeface="Calibri" panose="020F0502020204030204" pitchFamily="34" charset="0"/>
              </a:rPr>
              <a:t>termine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informatico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composta</a:t>
            </a:r>
            <a:r>
              <a:rPr lang="en-US" cap="none" dirty="0" smtClean="0">
                <a:solidFill>
                  <a:schemeClr val="tx1"/>
                </a:solidFill>
                <a:latin typeface="Calibri" panose="020F0502020204030204" pitchFamily="34" charset="0"/>
                <a:cs typeface="Calibri" panose="020F0502020204030204" pitchFamily="34" charset="0"/>
              </a:rPr>
              <a:t> da </a:t>
            </a:r>
            <a:r>
              <a:rPr lang="en-US" cap="none" dirty="0" err="1" smtClean="0">
                <a:solidFill>
                  <a:schemeClr val="tx1"/>
                </a:solidFill>
                <a:latin typeface="Calibri" panose="020F0502020204030204" pitchFamily="34" charset="0"/>
                <a:cs typeface="Calibri" panose="020F0502020204030204" pitchFamily="34" charset="0"/>
              </a:rPr>
              <a:t>migliaia</a:t>
            </a:r>
            <a:r>
              <a:rPr lang="en-US" cap="none" dirty="0" smtClean="0">
                <a:solidFill>
                  <a:schemeClr val="tx1"/>
                </a:solidFill>
                <a:latin typeface="Calibri" panose="020F0502020204030204" pitchFamily="34" charset="0"/>
                <a:cs typeface="Calibri" panose="020F0502020204030204" pitchFamily="34" charset="0"/>
              </a:rPr>
              <a:t> di </a:t>
            </a:r>
            <a:r>
              <a:rPr lang="en-US" cap="none" dirty="0" err="1" smtClean="0">
                <a:solidFill>
                  <a:schemeClr val="tx1"/>
                </a:solidFill>
                <a:latin typeface="Calibri" panose="020F0502020204030204" pitchFamily="34" charset="0"/>
                <a:cs typeface="Calibri" panose="020F0502020204030204" pitchFamily="34" charset="0"/>
              </a:rPr>
              <a:t>cristallizzazzioni</a:t>
            </a:r>
            <a:r>
              <a:rPr lang="en-US" cap="none" dirty="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emozionali</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che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rappresenteranno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anche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quelle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che</a:t>
            </a:r>
            <a:r>
              <a:rPr lang="en-US" cap="none" dirty="0" smtClean="0">
                <a:solidFill>
                  <a:schemeClr val="tx1"/>
                </a:solidFill>
                <a:latin typeface="Calibri" panose="020F0502020204030204" pitchFamily="34" charset="0"/>
                <a:cs typeface="Calibri" panose="020F0502020204030204" pitchFamily="34" charset="0"/>
              </a:rPr>
              <a:t> da </a:t>
            </a:r>
            <a:r>
              <a:rPr lang="en-US" cap="none" dirty="0" err="1" smtClean="0">
                <a:solidFill>
                  <a:schemeClr val="tx1"/>
                </a:solidFill>
                <a:latin typeface="Calibri" panose="020F0502020204030204" pitchFamily="34" charset="0"/>
                <a:cs typeface="Calibri" panose="020F0502020204030204" pitchFamily="34" charset="0"/>
              </a:rPr>
              <a:t>alcuni</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sono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chiamate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credenze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limitanti</a:t>
            </a:r>
            <a:r>
              <a:rPr lang="en-US" cap="none" dirty="0">
                <a:solidFill>
                  <a:schemeClr val="tx1"/>
                </a:solidFill>
                <a:latin typeface="Calibri" panose="020F0502020204030204" pitchFamily="34" charset="0"/>
                <a:cs typeface="Calibri" panose="020F0502020204030204" pitchFamily="34" charset="0"/>
              </a:rPr>
              <a:t> </a:t>
            </a:r>
            <a:r>
              <a:rPr lang="en-US" cap="none" dirty="0" smtClean="0">
                <a:solidFill>
                  <a:schemeClr val="tx1"/>
                </a:solidFill>
                <a:latin typeface="Calibri" panose="020F0502020204030204" pitchFamily="34" charset="0"/>
                <a:cs typeface="Calibri" panose="020F0502020204030204" pitchFamily="34" charset="0"/>
              </a:rPr>
              <a:t>e </a:t>
            </a:r>
            <a:r>
              <a:rPr lang="en-US" cap="none" dirty="0" err="1" smtClean="0">
                <a:solidFill>
                  <a:schemeClr val="tx1"/>
                </a:solidFill>
                <a:latin typeface="Calibri" panose="020F0502020204030204" pitchFamily="34" charset="0"/>
                <a:cs typeface="Calibri" panose="020F0502020204030204" pitchFamily="34" charset="0"/>
              </a:rPr>
              <a:t>trappole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mentali</a:t>
            </a:r>
            <a:r>
              <a:rPr lang="en-US" cap="none" dirty="0" smtClean="0">
                <a:solidFill>
                  <a:schemeClr val="tx1"/>
                </a:solidFill>
                <a:latin typeface="Calibri" panose="020F0502020204030204" pitchFamily="34" charset="0"/>
                <a:cs typeface="Calibri" panose="020F0502020204030204" pitchFamily="34" charset="0"/>
              </a:rPr>
              <a:t>.</a:t>
            </a:r>
            <a:endParaRPr lang="en-US" cap="none" dirty="0" smtClean="0">
              <a:solidFill>
                <a:schemeClr val="tx1"/>
              </a:solidFill>
              <a:latin typeface="Calibri" panose="020F0502020204030204" pitchFamily="34" charset="0"/>
              <a:cs typeface="Calibri" panose="020F0502020204030204" pitchFamily="34" charset="0"/>
            </a:endParaRPr>
          </a:p>
          <a:p>
            <a:pPr algn="just"/>
            <a:endParaRPr lang="en-US" cap="none" dirty="0">
              <a:solidFill>
                <a:schemeClr val="tx1"/>
              </a:solidFill>
              <a:latin typeface="Calibri" panose="020F0502020204030204" pitchFamily="34" charset="0"/>
              <a:cs typeface="Calibri" panose="020F0502020204030204" pitchFamily="34" charset="0"/>
            </a:endParaRPr>
          </a:p>
          <a:p>
            <a:pPr marL="342900" indent="-342900" algn="just" rtl="0">
              <a:buFont typeface="Arial" panose="020B0604020202020204" pitchFamily="34" charset="0"/>
              <a:buChar char="•"/>
            </a:pPr>
            <a:r>
              <a:rPr lang="en-US" cap="none" dirty="0" err="1" smtClean="0">
                <a:solidFill>
                  <a:schemeClr val="tx1"/>
                </a:solidFill>
                <a:latin typeface="Calibri" panose="020F0502020204030204" pitchFamily="34" charset="0"/>
                <a:cs typeface="Calibri" panose="020F0502020204030204" pitchFamily="34" charset="0"/>
              </a:rPr>
              <a:t>Tutti</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i</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nostri</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incontri</a:t>
            </a:r>
            <a:r>
              <a:rPr lang="en-US" cap="none" dirty="0" smtClean="0">
                <a:solidFill>
                  <a:schemeClr val="tx1"/>
                </a:solidFill>
                <a:latin typeface="Calibri" panose="020F0502020204030204" pitchFamily="34" charset="0"/>
                <a:cs typeface="Calibri" panose="020F0502020204030204" pitchFamily="34" charset="0"/>
              </a:rPr>
              <a:t>, le </a:t>
            </a:r>
            <a:r>
              <a:rPr lang="en-US" cap="none" dirty="0" err="1" smtClean="0">
                <a:solidFill>
                  <a:schemeClr val="tx1"/>
                </a:solidFill>
                <a:latin typeface="Calibri" panose="020F0502020204030204" pitchFamily="34" charset="0"/>
                <a:cs typeface="Calibri" panose="020F0502020204030204" pitchFamily="34" charset="0"/>
              </a:rPr>
              <a:t>decisioni</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che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prenderemo</a:t>
            </a:r>
            <a:r>
              <a:rPr lang="en-US" cap="none" dirty="0" smtClean="0">
                <a:solidFill>
                  <a:schemeClr val="tx1"/>
                </a:solidFill>
                <a:latin typeface="Calibri" panose="020F0502020204030204" pitchFamily="34" charset="0"/>
                <a:cs typeface="Calibri" panose="020F0502020204030204" pitchFamily="34" charset="0"/>
              </a:rPr>
              <a:t>, le </a:t>
            </a:r>
            <a:r>
              <a:rPr lang="en-US" cap="none" dirty="0" err="1" smtClean="0">
                <a:solidFill>
                  <a:schemeClr val="tx1"/>
                </a:solidFill>
                <a:latin typeface="Calibri" panose="020F0502020204030204" pitchFamily="34" charset="0"/>
                <a:cs typeface="Calibri" panose="020F0502020204030204" pitchFamily="34" charset="0"/>
              </a:rPr>
              <a:t>emozioni</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che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proveremo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compreso</a:t>
            </a:r>
            <a:r>
              <a:rPr lang="en-US" cap="none" dirty="0" smtClean="0">
                <a:solidFill>
                  <a:schemeClr val="tx1"/>
                </a:solidFill>
                <a:latin typeface="Calibri" panose="020F0502020204030204" pitchFamily="34" charset="0"/>
                <a:cs typeface="Calibri" panose="020F0502020204030204" pitchFamily="34" charset="0"/>
              </a:rPr>
              <a:t> se </a:t>
            </a:r>
            <a:r>
              <a:rPr lang="en-US" cap="none" dirty="0" err="1" smtClean="0">
                <a:solidFill>
                  <a:schemeClr val="tx1"/>
                </a:solidFill>
                <a:latin typeface="Calibri" panose="020F0502020204030204" pitchFamily="34" charset="0"/>
                <a:cs typeface="Calibri" panose="020F0502020204030204" pitchFamily="34" charset="0"/>
              </a:rPr>
              <a:t>avremo</a:t>
            </a:r>
            <a:r>
              <a:rPr lang="en-US" cap="none" dirty="0" smtClean="0">
                <a:solidFill>
                  <a:schemeClr val="tx1"/>
                </a:solidFill>
                <a:latin typeface="Calibri" panose="020F0502020204030204" pitchFamily="34" charset="0"/>
                <a:cs typeface="Calibri" panose="020F0502020204030204" pitchFamily="34" charset="0"/>
              </a:rPr>
              <a:t> o </a:t>
            </a:r>
            <a:r>
              <a:rPr lang="en-US" cap="none" dirty="0" err="1" smtClean="0">
                <a:solidFill>
                  <a:schemeClr val="tx1"/>
                </a:solidFill>
                <a:latin typeface="Calibri" panose="020F0502020204030204" pitchFamily="34" charset="0"/>
                <a:cs typeface="Calibri" panose="020F0502020204030204" pitchFamily="34" charset="0"/>
              </a:rPr>
              <a:t>meno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succeso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nella</a:t>
            </a:r>
            <a:r>
              <a:rPr lang="en-US" cap="none" dirty="0" smtClean="0">
                <a:solidFill>
                  <a:schemeClr val="tx1"/>
                </a:solidFill>
                <a:latin typeface="Calibri" panose="020F0502020204030204" pitchFamily="34" charset="0"/>
                <a:cs typeface="Calibri" panose="020F0502020204030204" pitchFamily="34" charset="0"/>
              </a:rPr>
              <a:t> vita,  </a:t>
            </a:r>
            <a:r>
              <a:rPr lang="en-US" cap="none" dirty="0" err="1" smtClean="0">
                <a:solidFill>
                  <a:schemeClr val="tx1"/>
                </a:solidFill>
                <a:latin typeface="Calibri" panose="020F0502020204030204" pitchFamily="34" charset="0"/>
                <a:cs typeface="Calibri" panose="020F0502020204030204" pitchFamily="34" charset="0"/>
              </a:rPr>
              <a:t>dovranno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sempre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sottostare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alla</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valutazione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ed</a:t>
            </a:r>
            <a:r>
              <a:rPr lang="en-US" cap="none" dirty="0" smtClean="0">
                <a:solidFill>
                  <a:schemeClr val="tx1"/>
                </a:solidFill>
                <a:latin typeface="Calibri" panose="020F0502020204030204" pitchFamily="34" charset="0"/>
                <a:cs typeface="Calibri" panose="020F0502020204030204" pitchFamily="34" charset="0"/>
              </a:rPr>
              <a:t> influenza </a:t>
            </a:r>
            <a:r>
              <a:rPr lang="en-US" cap="none" dirty="0" err="1" smtClean="0">
                <a:solidFill>
                  <a:schemeClr val="tx1"/>
                </a:solidFill>
                <a:latin typeface="Calibri" panose="020F0502020204030204" pitchFamily="34" charset="0"/>
                <a:cs typeface="Calibri" panose="020F0502020204030204" pitchFamily="34" charset="0"/>
              </a:rPr>
              <a:t>dell’imprinting</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mentale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presente</a:t>
            </a:r>
            <a:r>
              <a:rPr lang="en-US" cap="none" dirty="0" smtClean="0">
                <a:solidFill>
                  <a:schemeClr val="tx1"/>
                </a:solidFill>
                <a:latin typeface="Calibri" panose="020F0502020204030204" pitchFamily="34" charset="0"/>
                <a:cs typeface="Calibri" panose="020F0502020204030204" pitchFamily="34" charset="0"/>
              </a:rPr>
              <a:t> in </a:t>
            </a:r>
            <a:r>
              <a:rPr lang="en-US" cap="none" dirty="0" err="1" smtClean="0">
                <a:solidFill>
                  <a:schemeClr val="tx1"/>
                </a:solidFill>
                <a:latin typeface="Calibri" panose="020F0502020204030204" pitchFamily="34" charset="0"/>
                <a:cs typeface="Calibri" panose="020F0502020204030204" pitchFamily="34" charset="0"/>
              </a:rPr>
              <a:t>noi</a:t>
            </a:r>
            <a:r>
              <a:rPr lang="en-US" cap="none" dirty="0" smtClean="0">
                <a:solidFill>
                  <a:schemeClr val="tx1"/>
                </a:solidFill>
                <a:latin typeface="Calibri" panose="020F0502020204030204" pitchFamily="34" charset="0"/>
                <a:cs typeface="Calibri" panose="020F0502020204030204" pitchFamily="34" charset="0"/>
              </a:rPr>
              <a:t>.</a:t>
            </a:r>
          </a:p>
          <a:p>
            <a:pPr marL="342900" indent="-342900" algn="just" rtl="0">
              <a:buFont typeface="Arial" panose="020B0604020202020204" pitchFamily="34" charset="0"/>
              <a:buChar char="•"/>
            </a:pPr>
            <a:endParaRPr lang="en-US" cap="none" dirty="0" smtClean="0">
              <a:solidFill>
                <a:schemeClr val="tx1"/>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cap="none" dirty="0" err="1" smtClean="0">
                <a:solidFill>
                  <a:schemeClr val="tx1"/>
                </a:solidFill>
                <a:latin typeface="Calibri" panose="020F0502020204030204" pitchFamily="34" charset="0"/>
                <a:cs typeface="Calibri" panose="020F0502020204030204" pitchFamily="34" charset="0"/>
              </a:rPr>
              <a:t>Questo</a:t>
            </a:r>
            <a:r>
              <a:rPr lang="en-US" cap="none" dirty="0">
                <a:solidFill>
                  <a:schemeClr val="tx1"/>
                </a:solidFill>
                <a:latin typeface="Calibri" panose="020F0502020204030204" pitchFamily="34" charset="0"/>
                <a:cs typeface="Calibri" panose="020F0502020204030204" pitchFamily="34" charset="0"/>
              </a:rPr>
              <a:t> </a:t>
            </a:r>
            <a:r>
              <a:rPr lang="en-US" cap="none" dirty="0" smtClean="0">
                <a:solidFill>
                  <a:schemeClr val="accent5"/>
                </a:solidFill>
                <a:latin typeface="Calibri" panose="020F0502020204030204" pitchFamily="34" charset="0"/>
                <a:cs typeface="Calibri" panose="020F0502020204030204" pitchFamily="34" charset="0"/>
              </a:rPr>
              <a:t>IMPRINTING</a:t>
            </a:r>
            <a:r>
              <a:rPr lang="en-US" cap="none" dirty="0" smtClean="0">
                <a:solidFill>
                  <a:schemeClr val="tx1"/>
                </a:solidFill>
                <a:latin typeface="Calibri" panose="020F0502020204030204" pitchFamily="34" charset="0"/>
                <a:cs typeface="Calibri" panose="020F0502020204030204" pitchFamily="34" charset="0"/>
              </a:rPr>
              <a:t>, è </a:t>
            </a:r>
            <a:r>
              <a:rPr lang="en-US" cap="none" dirty="0" err="1" smtClean="0">
                <a:solidFill>
                  <a:schemeClr val="tx1"/>
                </a:solidFill>
                <a:latin typeface="Calibri" panose="020F0502020204030204" pitchFamily="34" charset="0"/>
                <a:cs typeface="Calibri" panose="020F0502020204030204" pitchFamily="34" charset="0"/>
              </a:rPr>
              <a:t>il</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nostro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biglietto</a:t>
            </a:r>
            <a:r>
              <a:rPr lang="en-US" cap="none" dirty="0" smtClean="0">
                <a:solidFill>
                  <a:schemeClr val="tx1"/>
                </a:solidFill>
                <a:latin typeface="Calibri" panose="020F0502020204030204" pitchFamily="34" charset="0"/>
                <a:cs typeface="Calibri" panose="020F0502020204030204" pitchFamily="34" charset="0"/>
              </a:rPr>
              <a:t> </a:t>
            </a:r>
            <a:r>
              <a:rPr lang="en-US" cap="none" dirty="0">
                <a:solidFill>
                  <a:schemeClr val="tx1"/>
                </a:solidFill>
                <a:latin typeface="Calibri" panose="020F0502020204030204" pitchFamily="34" charset="0"/>
                <a:cs typeface="Calibri" panose="020F0502020204030204" pitchFamily="34" charset="0"/>
              </a:rPr>
              <a:t>da </a:t>
            </a:r>
            <a:r>
              <a:rPr lang="en-US" cap="none" dirty="0" err="1">
                <a:solidFill>
                  <a:schemeClr val="tx1"/>
                </a:solidFill>
                <a:latin typeface="Calibri" panose="020F0502020204030204" pitchFamily="34" charset="0"/>
                <a:cs typeface="Calibri" panose="020F0502020204030204" pitchFamily="34" charset="0"/>
              </a:rPr>
              <a:t>visita</a:t>
            </a:r>
            <a:r>
              <a:rPr lang="en-US" cap="none" dirty="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che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presentiamo</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inconsciamente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ogni</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qual</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volta</a:t>
            </a:r>
            <a:r>
              <a:rPr lang="en-US" cap="none" dirty="0" smtClean="0">
                <a:solidFill>
                  <a:schemeClr val="tx1"/>
                </a:solidFill>
                <a:latin typeface="Calibri" panose="020F0502020204030204" pitchFamily="34" charset="0"/>
                <a:cs typeface="Calibri" panose="020F0502020204030204" pitchFamily="34" charset="0"/>
              </a:rPr>
              <a:t> ci </a:t>
            </a:r>
            <a:r>
              <a:rPr lang="en-US" cap="none" dirty="0" err="1" smtClean="0">
                <a:solidFill>
                  <a:schemeClr val="tx1"/>
                </a:solidFill>
                <a:latin typeface="Calibri" panose="020F0502020204030204" pitchFamily="34" charset="0"/>
                <a:cs typeface="Calibri" panose="020F0502020204030204" pitchFamily="34" charset="0"/>
              </a:rPr>
              <a:t>relazioniamo</a:t>
            </a:r>
            <a:r>
              <a:rPr lang="en-US" cap="none" dirty="0" smtClean="0">
                <a:solidFill>
                  <a:schemeClr val="tx1"/>
                </a:solidFill>
                <a:latin typeface="Calibri" panose="020F0502020204030204" pitchFamily="34" charset="0"/>
                <a:cs typeface="Calibri" panose="020F0502020204030204" pitchFamily="34" charset="0"/>
              </a:rPr>
              <a:t> con </a:t>
            </a:r>
            <a:r>
              <a:rPr lang="en-US" cap="none" dirty="0" err="1" smtClean="0">
                <a:solidFill>
                  <a:schemeClr val="tx1"/>
                </a:solidFill>
                <a:latin typeface="Calibri" panose="020F0502020204030204" pitchFamily="34" charset="0"/>
                <a:cs typeface="Calibri" panose="020F0502020204030204" pitchFamily="34" charset="0"/>
              </a:rPr>
              <a:t>l’esterno</a:t>
            </a:r>
            <a:r>
              <a:rPr lang="en-US" cap="none" dirty="0" smtClean="0">
                <a:solidFill>
                  <a:schemeClr val="tx1"/>
                </a:solidFill>
                <a:latin typeface="Calibri" panose="020F0502020204030204" pitchFamily="34" charset="0"/>
                <a:cs typeface="Calibri" panose="020F0502020204030204" pitchFamily="34" charset="0"/>
              </a:rPr>
              <a:t> e </a:t>
            </a:r>
            <a:r>
              <a:rPr lang="en-US" cap="none" dirty="0" err="1" smtClean="0">
                <a:solidFill>
                  <a:schemeClr val="tx1"/>
                </a:solidFill>
                <a:latin typeface="Calibri" panose="020F0502020204030204" pitchFamily="34" charset="0"/>
                <a:cs typeface="Calibri" panose="020F0502020204030204" pitchFamily="34" charset="0"/>
              </a:rPr>
              <a:t>subentra</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anche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nella</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valutazione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che</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abbiamo</a:t>
            </a:r>
            <a:r>
              <a:rPr lang="en-US" cap="none" dirty="0" smtClean="0">
                <a:solidFill>
                  <a:schemeClr val="tx1"/>
                </a:solidFill>
                <a:latin typeface="Calibri" panose="020F0502020204030204" pitchFamily="34" charset="0"/>
                <a:cs typeface="Calibri" panose="020F0502020204030204" pitchFamily="34" charset="0"/>
              </a:rPr>
              <a:t> di </a:t>
            </a:r>
            <a:r>
              <a:rPr lang="en-US" cap="none" dirty="0" err="1" smtClean="0">
                <a:solidFill>
                  <a:schemeClr val="tx1"/>
                </a:solidFill>
                <a:latin typeface="Calibri" panose="020F0502020204030204" pitchFamily="34" charset="0"/>
                <a:cs typeface="Calibri" panose="020F0502020204030204" pitchFamily="34" charset="0"/>
              </a:rPr>
              <a:t>noi</a:t>
            </a:r>
            <a:r>
              <a:rPr lang="en-US" cap="none" dirty="0" smtClean="0">
                <a:solidFill>
                  <a:schemeClr val="tx1"/>
                </a:solidFill>
                <a:latin typeface="Calibri" panose="020F0502020204030204" pitchFamily="34" charset="0"/>
                <a:cs typeface="Calibri" panose="020F0502020204030204" pitchFamily="34" charset="0"/>
              </a:rPr>
              <a:t> </a:t>
            </a:r>
            <a:r>
              <a:rPr lang="en-US" cap="none" dirty="0" err="1" smtClean="0">
                <a:solidFill>
                  <a:schemeClr val="tx1"/>
                </a:solidFill>
                <a:latin typeface="Calibri" panose="020F0502020204030204" pitchFamily="34" charset="0"/>
                <a:cs typeface="Calibri" panose="020F0502020204030204" pitchFamily="34" charset="0"/>
              </a:rPr>
              <a:t>stessi</a:t>
            </a:r>
            <a:r>
              <a:rPr lang="en-US" cap="none" dirty="0" smtClean="0">
                <a:solidFill>
                  <a:schemeClr val="tx1"/>
                </a:solidFill>
                <a:latin typeface="Calibri" panose="020F0502020204030204" pitchFamily="34" charset="0"/>
                <a:cs typeface="Calibri" panose="020F0502020204030204" pitchFamily="34" charset="0"/>
              </a:rPr>
              <a:t>.</a:t>
            </a:r>
            <a:endParaRPr lang="en-US" cap="non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2413" y="381000"/>
            <a:ext cx="5796135" cy="671736"/>
          </a:xfrm>
        </p:spPr>
        <p:txBody>
          <a:bodyPr rtlCol="0"/>
          <a:lstStyle/>
          <a:p>
            <a:pPr rtl="0"/>
            <a:r>
              <a:rPr lang="en-US" dirty="0" smtClean="0">
                <a:solidFill>
                  <a:schemeClr val="accent5"/>
                </a:solidFill>
              </a:rPr>
              <a:t>LE RIMOZIONI</a:t>
            </a:r>
            <a:endParaRPr lang="en-US" dirty="0">
              <a:solidFill>
                <a:schemeClr val="accent5"/>
              </a:solidFill>
            </a:endParaRPr>
          </a:p>
        </p:txBody>
      </p:sp>
      <p:sp>
        <p:nvSpPr>
          <p:cNvPr id="4" name="Segnaposto contenuto 3"/>
          <p:cNvSpPr>
            <a:spLocks noGrp="1"/>
          </p:cNvSpPr>
          <p:nvPr>
            <p:ph sz="half" idx="2"/>
          </p:nvPr>
        </p:nvSpPr>
        <p:spPr>
          <a:xfrm>
            <a:off x="1522410" y="1412776"/>
            <a:ext cx="9468545" cy="4607025"/>
          </a:xfrm>
        </p:spPr>
        <p:txBody>
          <a:bodyPr rtlCol="0"/>
          <a:lstStyle/>
          <a:p>
            <a:pPr algn="just" rtl="0"/>
            <a:r>
              <a:rPr lang="en-US" dirty="0" smtClean="0"/>
              <a:t>Il </a:t>
            </a:r>
            <a:r>
              <a:rPr lang="en-US" dirty="0" err="1" smtClean="0"/>
              <a:t>perchè</a:t>
            </a:r>
            <a:r>
              <a:rPr lang="en-US" dirty="0" smtClean="0"/>
              <a:t> </a:t>
            </a:r>
            <a:r>
              <a:rPr lang="en-US" dirty="0" err="1" smtClean="0"/>
              <a:t>sia</a:t>
            </a:r>
            <a:r>
              <a:rPr lang="en-US" dirty="0" smtClean="0"/>
              <a:t> </a:t>
            </a:r>
            <a:r>
              <a:rPr lang="en-US" dirty="0" err="1" smtClean="0"/>
              <a:t>così</a:t>
            </a:r>
            <a:r>
              <a:rPr lang="en-US" dirty="0" smtClean="0"/>
              <a:t> difficile </a:t>
            </a:r>
            <a:r>
              <a:rPr lang="en-US" dirty="0" err="1" smtClean="0"/>
              <a:t>scorgere</a:t>
            </a:r>
            <a:r>
              <a:rPr lang="en-US" dirty="0" smtClean="0"/>
              <a:t> </a:t>
            </a:r>
            <a:r>
              <a:rPr lang="en-US" dirty="0" err="1" smtClean="0"/>
              <a:t>queste</a:t>
            </a:r>
            <a:r>
              <a:rPr lang="en-US" dirty="0" smtClean="0"/>
              <a:t> </a:t>
            </a:r>
            <a:r>
              <a:rPr lang="en-US" dirty="0" err="1" smtClean="0"/>
              <a:t>cristallizzazioni</a:t>
            </a:r>
            <a:r>
              <a:rPr lang="en-US" dirty="0" smtClean="0"/>
              <a:t> </a:t>
            </a:r>
            <a:r>
              <a:rPr lang="en-US" dirty="0" err="1" smtClean="0"/>
              <a:t>ed</a:t>
            </a:r>
            <a:r>
              <a:rPr lang="en-US" dirty="0" smtClean="0"/>
              <a:t> imprinting, è </a:t>
            </a:r>
            <a:r>
              <a:rPr lang="en-US" dirty="0" err="1" smtClean="0"/>
              <a:t>dovuta</a:t>
            </a:r>
            <a:r>
              <a:rPr lang="en-US" dirty="0" smtClean="0"/>
              <a:t> al </a:t>
            </a:r>
            <a:r>
              <a:rPr lang="en-US" dirty="0" err="1" smtClean="0"/>
              <a:t>fatto</a:t>
            </a:r>
            <a:r>
              <a:rPr lang="en-US" dirty="0" smtClean="0"/>
              <a:t> </a:t>
            </a:r>
            <a:r>
              <a:rPr lang="en-US" dirty="0" err="1" smtClean="0"/>
              <a:t>che</a:t>
            </a:r>
            <a:r>
              <a:rPr lang="en-US" dirty="0" smtClean="0"/>
              <a:t> </a:t>
            </a:r>
            <a:r>
              <a:rPr lang="en-US" dirty="0" err="1" smtClean="0"/>
              <a:t>sono</a:t>
            </a:r>
            <a:r>
              <a:rPr lang="en-US" dirty="0" smtClean="0"/>
              <a:t> collocate </a:t>
            </a:r>
            <a:r>
              <a:rPr lang="en-US" dirty="0" err="1" smtClean="0"/>
              <a:t>all’interno</a:t>
            </a:r>
            <a:r>
              <a:rPr lang="en-US" dirty="0" smtClean="0"/>
              <a:t> </a:t>
            </a:r>
            <a:r>
              <a:rPr lang="en-US" dirty="0" err="1" smtClean="0"/>
              <a:t>dell’inconscio</a:t>
            </a:r>
            <a:r>
              <a:rPr lang="en-US" dirty="0" smtClean="0"/>
              <a:t>.</a:t>
            </a:r>
          </a:p>
          <a:p>
            <a:pPr algn="just" rtl="0"/>
            <a:r>
              <a:rPr lang="en-US" dirty="0" err="1" smtClean="0"/>
              <a:t>L’inconscio</a:t>
            </a:r>
            <a:r>
              <a:rPr lang="en-US" dirty="0" smtClean="0"/>
              <a:t> </a:t>
            </a:r>
            <a:r>
              <a:rPr lang="en-US" dirty="0" err="1" smtClean="0"/>
              <a:t>crea</a:t>
            </a:r>
            <a:r>
              <a:rPr lang="en-US" dirty="0" smtClean="0"/>
              <a:t> un Sistema di </a:t>
            </a:r>
            <a:r>
              <a:rPr lang="en-US" dirty="0" err="1" smtClean="0"/>
              <a:t>protezione</a:t>
            </a:r>
            <a:r>
              <a:rPr lang="en-US" dirty="0" smtClean="0"/>
              <a:t> a </a:t>
            </a:r>
            <a:r>
              <a:rPr lang="en-US" dirty="0" err="1" smtClean="0"/>
              <a:t>difesa</a:t>
            </a:r>
            <a:r>
              <a:rPr lang="en-US" dirty="0" smtClean="0"/>
              <a:t> di </a:t>
            </a:r>
            <a:r>
              <a:rPr lang="en-US" dirty="0" err="1" smtClean="0"/>
              <a:t>queste</a:t>
            </a:r>
            <a:r>
              <a:rPr lang="en-US" dirty="0" smtClean="0"/>
              <a:t> </a:t>
            </a:r>
            <a:r>
              <a:rPr lang="en-US" dirty="0" err="1" smtClean="0"/>
              <a:t>emozioni</a:t>
            </a:r>
            <a:r>
              <a:rPr lang="en-US" dirty="0" smtClean="0"/>
              <a:t>, </a:t>
            </a:r>
            <a:r>
              <a:rPr lang="en-US" dirty="0"/>
              <a:t>p</a:t>
            </a:r>
            <a:r>
              <a:rPr lang="en-US" dirty="0" smtClean="0"/>
              <a:t>er </a:t>
            </a:r>
            <a:r>
              <a:rPr lang="en-US" dirty="0" err="1" smtClean="0"/>
              <a:t>proteggere</a:t>
            </a:r>
            <a:r>
              <a:rPr lang="en-US" dirty="0" smtClean="0"/>
              <a:t> </a:t>
            </a:r>
            <a:r>
              <a:rPr lang="en-US" dirty="0" err="1" smtClean="0"/>
              <a:t>il</a:t>
            </a:r>
            <a:r>
              <a:rPr lang="en-US" dirty="0" smtClean="0"/>
              <a:t> </a:t>
            </a:r>
            <a:r>
              <a:rPr lang="en-US" dirty="0" err="1" smtClean="0"/>
              <a:t>quotidiano</a:t>
            </a:r>
            <a:r>
              <a:rPr lang="en-US" dirty="0" smtClean="0"/>
              <a:t> da </a:t>
            </a:r>
            <a:r>
              <a:rPr lang="en-US" dirty="0" err="1" smtClean="0"/>
              <a:t>ferite</a:t>
            </a:r>
            <a:r>
              <a:rPr lang="en-US" dirty="0" smtClean="0"/>
              <a:t> e </a:t>
            </a:r>
            <a:r>
              <a:rPr lang="en-US" dirty="0" err="1" smtClean="0"/>
              <a:t>conflitti</a:t>
            </a:r>
            <a:r>
              <a:rPr lang="en-US" dirty="0" smtClean="0"/>
              <a:t> </a:t>
            </a:r>
            <a:r>
              <a:rPr lang="en-US" dirty="0" err="1" smtClean="0"/>
              <a:t>vissuti</a:t>
            </a:r>
            <a:r>
              <a:rPr lang="en-US" dirty="0" smtClean="0"/>
              <a:t> </a:t>
            </a:r>
            <a:r>
              <a:rPr lang="en-US" dirty="0" err="1" smtClean="0"/>
              <a:t>nel</a:t>
            </a:r>
            <a:r>
              <a:rPr lang="en-US" dirty="0" smtClean="0"/>
              <a:t> </a:t>
            </a:r>
            <a:r>
              <a:rPr lang="en-US" dirty="0" err="1" smtClean="0"/>
              <a:t>passato</a:t>
            </a:r>
            <a:r>
              <a:rPr lang="en-US" dirty="0" smtClean="0"/>
              <a:t>.</a:t>
            </a:r>
          </a:p>
          <a:p>
            <a:pPr algn="just" rtl="0"/>
            <a:r>
              <a:rPr lang="en-US" dirty="0" err="1" smtClean="0"/>
              <a:t>Questo</a:t>
            </a:r>
            <a:r>
              <a:rPr lang="en-US" dirty="0" smtClean="0"/>
              <a:t> è </a:t>
            </a:r>
            <a:r>
              <a:rPr lang="en-US" dirty="0" err="1" smtClean="0"/>
              <a:t>il</a:t>
            </a:r>
            <a:r>
              <a:rPr lang="en-US" dirty="0" smtClean="0"/>
              <a:t>  Sistema </a:t>
            </a:r>
            <a:r>
              <a:rPr lang="en-US" dirty="0" err="1" smtClean="0"/>
              <a:t>delle</a:t>
            </a:r>
            <a:r>
              <a:rPr lang="en-US" dirty="0" smtClean="0"/>
              <a:t> </a:t>
            </a:r>
            <a:r>
              <a:rPr lang="en-US" dirty="0" err="1" smtClean="0"/>
              <a:t>rimozioni</a:t>
            </a:r>
            <a:r>
              <a:rPr lang="en-US" dirty="0" smtClean="0"/>
              <a:t>, </a:t>
            </a:r>
            <a:r>
              <a:rPr lang="en-US" dirty="0" err="1" smtClean="0"/>
              <a:t>che</a:t>
            </a:r>
            <a:r>
              <a:rPr lang="en-US" dirty="0" smtClean="0"/>
              <a:t> </a:t>
            </a:r>
            <a:r>
              <a:rPr lang="en-US" dirty="0" err="1" smtClean="0"/>
              <a:t>l’inconscio</a:t>
            </a:r>
            <a:r>
              <a:rPr lang="en-US" dirty="0" smtClean="0"/>
              <a:t> </a:t>
            </a:r>
            <a:r>
              <a:rPr lang="en-US" dirty="0" err="1" smtClean="0"/>
              <a:t>attua</a:t>
            </a:r>
            <a:r>
              <a:rPr lang="en-US" dirty="0" smtClean="0"/>
              <a:t>, </a:t>
            </a:r>
            <a:r>
              <a:rPr lang="en-US" dirty="0" err="1" smtClean="0"/>
              <a:t>allontanando</a:t>
            </a:r>
            <a:r>
              <a:rPr lang="en-US" dirty="0" smtClean="0"/>
              <a:t> </a:t>
            </a:r>
            <a:r>
              <a:rPr lang="en-US" dirty="0" err="1" smtClean="0"/>
              <a:t>dalla</a:t>
            </a:r>
            <a:r>
              <a:rPr lang="en-US" dirty="0" smtClean="0"/>
              <a:t>  </a:t>
            </a:r>
            <a:r>
              <a:rPr lang="en-US" dirty="0" err="1" smtClean="0"/>
              <a:t>comprensione</a:t>
            </a:r>
            <a:r>
              <a:rPr lang="en-US" dirty="0" smtClean="0"/>
              <a:t> </a:t>
            </a:r>
            <a:r>
              <a:rPr lang="en-US" dirty="0" err="1" smtClean="0"/>
              <a:t>immediata</a:t>
            </a:r>
            <a:r>
              <a:rPr lang="en-US" dirty="0" smtClean="0"/>
              <a:t> </a:t>
            </a:r>
            <a:r>
              <a:rPr lang="en-US" dirty="0" err="1" smtClean="0"/>
              <a:t>della</a:t>
            </a:r>
            <a:r>
              <a:rPr lang="en-US" dirty="0" smtClean="0"/>
              <a:t> </a:t>
            </a:r>
            <a:r>
              <a:rPr lang="en-US" dirty="0" err="1" smtClean="0"/>
              <a:t>mente</a:t>
            </a:r>
            <a:r>
              <a:rPr lang="en-US" dirty="0" smtClean="0"/>
              <a:t>, </a:t>
            </a:r>
            <a:r>
              <a:rPr lang="en-US" dirty="0" err="1" smtClean="0"/>
              <a:t>questi</a:t>
            </a:r>
            <a:r>
              <a:rPr lang="en-US" dirty="0" smtClean="0"/>
              <a:t> </a:t>
            </a:r>
            <a:r>
              <a:rPr lang="en-US" dirty="0" err="1" smtClean="0"/>
              <a:t>schemi</a:t>
            </a:r>
            <a:r>
              <a:rPr lang="en-US" dirty="0" smtClean="0"/>
              <a:t> </a:t>
            </a:r>
            <a:r>
              <a:rPr lang="en-US" dirty="0" err="1" smtClean="0"/>
              <a:t>limitanti</a:t>
            </a:r>
            <a:r>
              <a:rPr lang="en-US" dirty="0" smtClean="0"/>
              <a:t>.</a:t>
            </a:r>
            <a:endParaRPr lang="en-US" dirty="0" smtClean="0"/>
          </a:p>
          <a:p>
            <a:pPr algn="just" rtl="0"/>
            <a:r>
              <a:rPr lang="en-US" dirty="0" smtClean="0"/>
              <a:t>La </a:t>
            </a:r>
            <a:r>
              <a:rPr lang="en-US" dirty="0" err="1" smtClean="0"/>
              <a:t>conseguenza</a:t>
            </a:r>
            <a:r>
              <a:rPr lang="en-US" dirty="0" smtClean="0"/>
              <a:t> è la </a:t>
            </a:r>
            <a:r>
              <a:rPr lang="en-US" dirty="0" err="1" smtClean="0"/>
              <a:t>necessità</a:t>
            </a:r>
            <a:r>
              <a:rPr lang="en-US" dirty="0" smtClean="0"/>
              <a:t> di </a:t>
            </a:r>
            <a:r>
              <a:rPr lang="en-US" dirty="0" err="1" smtClean="0">
                <a:solidFill>
                  <a:schemeClr val="accent5"/>
                </a:solidFill>
              </a:rPr>
              <a:t>tradurre</a:t>
            </a:r>
            <a:r>
              <a:rPr lang="en-US" dirty="0" smtClean="0">
                <a:solidFill>
                  <a:schemeClr val="accent5"/>
                </a:solidFill>
              </a:rPr>
              <a:t> </a:t>
            </a:r>
            <a:r>
              <a:rPr lang="en-US" dirty="0" smtClean="0"/>
              <a:t>un </a:t>
            </a:r>
            <a:r>
              <a:rPr lang="en-US" dirty="0" err="1" smtClean="0"/>
              <a:t>disagio</a:t>
            </a:r>
            <a:r>
              <a:rPr lang="en-US" dirty="0" smtClean="0"/>
              <a:t> </a:t>
            </a:r>
            <a:r>
              <a:rPr lang="en-US" dirty="0" err="1" smtClean="0"/>
              <a:t>interiore</a:t>
            </a:r>
            <a:r>
              <a:rPr lang="en-US" dirty="0" smtClean="0"/>
              <a:t> </a:t>
            </a:r>
            <a:r>
              <a:rPr lang="en-US" dirty="0" err="1" smtClean="0"/>
              <a:t>sia</a:t>
            </a:r>
            <a:r>
              <a:rPr lang="en-US" dirty="0" smtClean="0"/>
              <a:t> </a:t>
            </a:r>
            <a:r>
              <a:rPr lang="en-US" dirty="0" err="1" smtClean="0"/>
              <a:t>una</a:t>
            </a:r>
            <a:r>
              <a:rPr lang="en-US" dirty="0" smtClean="0"/>
              <a:t> </a:t>
            </a:r>
            <a:r>
              <a:rPr lang="en-US" dirty="0" err="1" smtClean="0"/>
              <a:t>tristezza</a:t>
            </a:r>
            <a:r>
              <a:rPr lang="en-US" dirty="0" smtClean="0"/>
              <a:t> o </a:t>
            </a:r>
            <a:r>
              <a:rPr lang="en-US" dirty="0"/>
              <a:t> </a:t>
            </a:r>
            <a:r>
              <a:rPr lang="en-US" dirty="0" err="1" smtClean="0"/>
              <a:t>una</a:t>
            </a:r>
            <a:r>
              <a:rPr lang="en-US" dirty="0" smtClean="0"/>
              <a:t> </a:t>
            </a:r>
            <a:r>
              <a:rPr lang="en-US" dirty="0" err="1" smtClean="0"/>
              <a:t>paura</a:t>
            </a:r>
            <a:r>
              <a:rPr lang="en-US" dirty="0" smtClean="0"/>
              <a:t>, per </a:t>
            </a:r>
            <a:r>
              <a:rPr lang="en-US" dirty="0" err="1" smtClean="0"/>
              <a:t>poterlo</a:t>
            </a:r>
            <a:r>
              <a:rPr lang="en-US" dirty="0" smtClean="0"/>
              <a:t> </a:t>
            </a:r>
            <a:r>
              <a:rPr lang="en-US" dirty="0" err="1" smtClean="0"/>
              <a:t>collocare</a:t>
            </a:r>
            <a:r>
              <a:rPr lang="en-US" dirty="0" smtClean="0"/>
              <a:t> ad un </a:t>
            </a:r>
            <a:r>
              <a:rPr lang="en-US" dirty="0" err="1" smtClean="0"/>
              <a:t>vissuto</a:t>
            </a:r>
            <a:r>
              <a:rPr lang="en-US" dirty="0" smtClean="0"/>
              <a:t> </a:t>
            </a:r>
            <a:r>
              <a:rPr lang="en-US" dirty="0" err="1" smtClean="0"/>
              <a:t>emotivo</a:t>
            </a:r>
            <a:r>
              <a:rPr lang="en-US" dirty="0" smtClean="0"/>
              <a:t> per </a:t>
            </a:r>
            <a:r>
              <a:rPr lang="en-US" dirty="0" err="1" smtClean="0"/>
              <a:t>potersene</a:t>
            </a:r>
            <a:r>
              <a:rPr lang="en-US" dirty="0" smtClean="0"/>
              <a:t> </a:t>
            </a:r>
            <a:r>
              <a:rPr lang="en-US" dirty="0" err="1" smtClean="0"/>
              <a:t>liberare</a:t>
            </a:r>
            <a:endParaRPr lang="en-US" dirty="0" smtClean="0"/>
          </a:p>
          <a:p>
            <a:pPr rtl="0"/>
            <a:endParaRPr lang="en-US"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1" y="188640"/>
            <a:ext cx="5976664" cy="936104"/>
          </a:xfrm>
        </p:spPr>
        <p:txBody>
          <a:bodyPr rtlCol="0">
            <a:normAutofit fontScale="90000"/>
          </a:bodyPr>
          <a:lstStyle/>
          <a:p>
            <a:r>
              <a:rPr lang="en-US" dirty="0" smtClean="0">
                <a:solidFill>
                  <a:schemeClr val="accent5"/>
                </a:solidFill>
              </a:rPr>
              <a:t>IL SISTEMA DELLE PROIEZIONI</a:t>
            </a:r>
            <a:endParaRPr lang="en-US" dirty="0">
              <a:solidFill>
                <a:schemeClr val="accent5"/>
              </a:solidFill>
            </a:endParaRPr>
          </a:p>
        </p:txBody>
      </p:sp>
      <p:sp>
        <p:nvSpPr>
          <p:cNvPr id="3" name="Segnaposto testo 2"/>
          <p:cNvSpPr txBox="1">
            <a:spLocks/>
          </p:cNvSpPr>
          <p:nvPr/>
        </p:nvSpPr>
        <p:spPr>
          <a:xfrm>
            <a:off x="1197868" y="1412776"/>
            <a:ext cx="9433048" cy="4680520"/>
          </a:xfrm>
          <a:prstGeom prst="rect">
            <a:avLst/>
          </a:prstGeom>
        </p:spPr>
        <p:txBody>
          <a:bodyPr rtlCol="0"/>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endParaRPr lang="en-US" dirty="0">
              <a:latin typeface="Calibri" panose="020F0502020204030204" pitchFamily="34" charset="0"/>
              <a:cs typeface="Calibri" panose="020F0502020204030204" pitchFamily="34" charset="0"/>
            </a:endParaRPr>
          </a:p>
        </p:txBody>
      </p:sp>
      <p:sp>
        <p:nvSpPr>
          <p:cNvPr id="4" name="Sottotitolo 3"/>
          <p:cNvSpPr txBox="1">
            <a:spLocks/>
          </p:cNvSpPr>
          <p:nvPr/>
        </p:nvSpPr>
        <p:spPr>
          <a:xfrm>
            <a:off x="909836" y="1700808"/>
            <a:ext cx="9937104" cy="4536504"/>
          </a:xfrm>
          <a:prstGeom prst="rect">
            <a:avLst/>
          </a:prstGeom>
        </p:spPr>
        <p:txBody>
          <a:bodyPr rtlCol="0">
            <a:normAutofit fontScale="925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just"/>
            <a:r>
              <a:rPr lang="it-IT" sz="2800" dirty="0" smtClean="0"/>
              <a:t>Tutto il contenuto </a:t>
            </a:r>
            <a:r>
              <a:rPr lang="it-IT" sz="2800" dirty="0" smtClean="0"/>
              <a:t>rimosso, con </a:t>
            </a:r>
            <a:r>
              <a:rPr lang="it-IT" sz="2800" dirty="0" smtClean="0"/>
              <a:t>le sue cristallizzazioni emozionali, viene rielaborato </a:t>
            </a:r>
            <a:r>
              <a:rPr lang="it-IT" sz="2800" dirty="0" smtClean="0"/>
              <a:t>dall’inconscio, </a:t>
            </a:r>
            <a:r>
              <a:rPr lang="it-IT" sz="2800" dirty="0" smtClean="0"/>
              <a:t>ed esso con questo materiale crea una specie di film che noi inconsciamente proietteremo sulla vita reale, che sarà costruita  da noi come conseguenza di questa sceneggiatura scritta dal grande regista </a:t>
            </a:r>
            <a:r>
              <a:rPr lang="it-IT" sz="2800" dirty="0" smtClean="0"/>
              <a:t>l’inconscio</a:t>
            </a:r>
            <a:r>
              <a:rPr lang="it-IT" sz="2800" dirty="0" smtClean="0"/>
              <a:t>.</a:t>
            </a:r>
          </a:p>
          <a:p>
            <a:pPr algn="just"/>
            <a:r>
              <a:rPr lang="it-IT" sz="2800" dirty="0" smtClean="0"/>
              <a:t>Ciò che facciamo oggi, cosa diremo o penseremo, in pratica è stato già messo nella sceneggiatura di questo film ieri, la nostra vita reale è sempre di un giorno successiva a quella inconscia.</a:t>
            </a:r>
          </a:p>
          <a:p>
            <a:pPr algn="just"/>
            <a:r>
              <a:rPr lang="it-IT" sz="2800" dirty="0" smtClean="0"/>
              <a:t>Da questa considerazione Pirandello scrisse 6 personaggi in cerca di autore, nel quale </a:t>
            </a:r>
            <a:r>
              <a:rPr lang="it-IT" sz="2800" dirty="0" smtClean="0"/>
              <a:t>parla della </a:t>
            </a:r>
            <a:r>
              <a:rPr lang="it-IT" sz="2800" dirty="0" smtClean="0"/>
              <a:t>consapevolezza di essere un attore e non il personaggio di se stessi.</a:t>
            </a:r>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unnel blu digitale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85_TF02895261_TF02895261.potx" id="{E5890FEB-C08F-4B20-AFC8-EDED03211146}" vid="{8B73CB74-F9A9-47B8-B72A-01F97D003923}"/>
    </a:ext>
  </a:extLst>
</a:theme>
</file>

<file path=ppt/theme/theme2.xml><?xml version="1.0" encoding="utf-8"?>
<a:theme xmlns:a="http://schemas.openxmlformats.org/drawingml/2006/main" name="Tema di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i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Presentazione professionale con tunnel blu (widescreen)</Template>
  <TotalTime>0</TotalTime>
  <Words>2284</Words>
  <Application>Microsoft Office PowerPoint</Application>
  <PresentationFormat>Personalizzato</PresentationFormat>
  <Paragraphs>105</Paragraphs>
  <Slides>23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Calibri</vt:lpstr>
      <vt:lpstr>Corbel</vt:lpstr>
      <vt:lpstr>Tunnel blu digitale 16x9</vt:lpstr>
      <vt:lpstr>Emodeling</vt:lpstr>
      <vt:lpstr>Presentazione standard di PowerPoint</vt:lpstr>
      <vt:lpstr>Presentazione standard di PowerPoint</vt:lpstr>
      <vt:lpstr>IL VISSUTO E LE EMOZIONI</vt:lpstr>
      <vt:lpstr>I RICORDI</vt:lpstr>
      <vt:lpstr>LA CRISTALLIZZAZINE EMOZIONALE</vt:lpstr>
      <vt:lpstr>L’IMPRINTING EMOTIVO</vt:lpstr>
      <vt:lpstr>LE RIMOZIONI</vt:lpstr>
      <vt:lpstr>IL SISTEMA DELLE PROIEZIONI</vt:lpstr>
      <vt:lpstr>Presentazione standard di PowerPoint</vt:lpstr>
      <vt:lpstr>Presentazione standard di PowerPoint</vt:lpstr>
      <vt:lpstr>I SOGNI</vt:lpstr>
      <vt:lpstr>Presentazione standard di PowerPoint</vt:lpstr>
      <vt:lpstr>Presentazione standard di PowerPoint</vt:lpstr>
      <vt:lpstr>Presentazione standard di PowerPoint</vt:lpstr>
      <vt:lpstr>L’EMODELING</vt:lpstr>
      <vt:lpstr>Presentazione standard di PowerPoint</vt:lpstr>
      <vt:lpstr>RIMODELLARE LA MENTE INCONSCIA</vt:lpstr>
      <vt:lpstr>RIAPPRENDIMENTO EMOZIONALE</vt:lpstr>
      <vt:lpstr>LA RINASCITA NEL REALE DEL NUOVO SÈ </vt:lpstr>
      <vt:lpstr>LA NUOVA COSTRUZIONE DELL’IO </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2017-08-21T19:27:29Z</dcterms:created>
  <dcterms:modified xsi:type="dcterms:W3CDTF">2017-09-07T17:21:01Z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